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2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4146" r:id="rId1"/>
  </p:sldMasterIdLst>
  <p:notesMasterIdLst>
    <p:notesMasterId r:id="rId37"/>
  </p:notesMasterIdLst>
  <p:sldIdLst>
    <p:sldId id="256" r:id="rId2"/>
    <p:sldId id="270" r:id="rId3"/>
    <p:sldId id="276" r:id="rId4"/>
    <p:sldId id="277" r:id="rId5"/>
    <p:sldId id="278" r:id="rId6"/>
    <p:sldId id="279" r:id="rId7"/>
    <p:sldId id="280" r:id="rId8"/>
    <p:sldId id="281" r:id="rId9"/>
    <p:sldId id="257" r:id="rId10"/>
    <p:sldId id="293" r:id="rId11"/>
    <p:sldId id="294" r:id="rId12"/>
    <p:sldId id="295" r:id="rId13"/>
    <p:sldId id="307" r:id="rId14"/>
    <p:sldId id="259" r:id="rId15"/>
    <p:sldId id="263" r:id="rId16"/>
    <p:sldId id="286" r:id="rId17"/>
    <p:sldId id="287" r:id="rId18"/>
    <p:sldId id="261" r:id="rId19"/>
    <p:sldId id="291" r:id="rId20"/>
    <p:sldId id="297" r:id="rId21"/>
    <p:sldId id="311" r:id="rId22"/>
    <p:sldId id="312" r:id="rId23"/>
    <p:sldId id="296" r:id="rId24"/>
    <p:sldId id="298" r:id="rId25"/>
    <p:sldId id="299" r:id="rId26"/>
    <p:sldId id="300" r:id="rId27"/>
    <p:sldId id="306" r:id="rId28"/>
    <p:sldId id="308" r:id="rId29"/>
    <p:sldId id="305" r:id="rId30"/>
    <p:sldId id="304" r:id="rId31"/>
    <p:sldId id="301" r:id="rId32"/>
    <p:sldId id="302" r:id="rId33"/>
    <p:sldId id="303" r:id="rId34"/>
    <p:sldId id="309" r:id="rId35"/>
    <p:sldId id="310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in777" initials="f" lastIdx="1" clrIdx="0">
    <p:extLst>
      <p:ext uri="{19B8F6BF-5375-455C-9EA6-DF929625EA0E}">
        <p15:presenceInfo xmlns:p15="http://schemas.microsoft.com/office/powerpoint/2012/main" userId="fin77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0066"/>
    <a:srgbClr val="B482DA"/>
    <a:srgbClr val="67F6F9"/>
    <a:srgbClr val="00FF00"/>
    <a:srgbClr val="0000FF"/>
    <a:srgbClr val="61D6FF"/>
    <a:srgbClr val="B44D4D"/>
    <a:srgbClr val="F3D4C2"/>
    <a:srgbClr val="D6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75" autoAdjust="0"/>
  </p:normalViewPr>
  <p:slideViewPr>
    <p:cSldViewPr snapToGrid="0">
      <p:cViewPr varScale="1">
        <p:scale>
          <a:sx n="101" d="100"/>
          <a:sy n="101" d="100"/>
        </p:scale>
        <p:origin x="9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1" cap="all" dirty="0" smtClean="0">
                <a:solidFill>
                  <a:srgbClr val="00B050"/>
                </a:solidFill>
                <a:effectLst>
                  <a:reflection blurRad="12700" stA="50000" endPos="50000" dist="4953" dir="5400000" sy="-100000"/>
                </a:effectLst>
              </a:rPr>
              <a:t>Структура доходов бюджета  в 2022 году</a:t>
            </a:r>
            <a:endParaRPr lang="ru-RU" dirty="0">
              <a:solidFill>
                <a:srgbClr val="00B050"/>
              </a:solidFill>
              <a:effectLst/>
            </a:endParaRPr>
          </a:p>
        </c:rich>
      </c:tx>
      <c:layout>
        <c:manualLayout>
          <c:xMode val="edge"/>
          <c:yMode val="edge"/>
          <c:x val="0.1649903450040103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756445879216906E-2"/>
          <c:y val="0.13475446703276703"/>
          <c:w val="0.91486424633924024"/>
          <c:h val="0.6486142225460013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План, тыс.руб.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4446472596065251E-2"/>
                  <c:y val="-3.74690085148217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815490865355084E-3"/>
                  <c:y val="-5.08507972701151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6549745031765753E-2"/>
                  <c:y val="-2.94399352616455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153905.4</c:v>
                </c:pt>
                <c:pt idx="1">
                  <c:v>47060.1</c:v>
                </c:pt>
                <c:pt idx="2">
                  <c:v>327846.2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Факт, тыс.руб.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5313599679270585E-2"/>
                  <c:y val="-2.1410862008469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494458140998072E-2"/>
                  <c:y val="-5.08507972701150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6051636217850279E-3"/>
                  <c:y val="-4.0145366265880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156187.20000000001</c:v>
                </c:pt>
                <c:pt idx="1">
                  <c:v>49672.2</c:v>
                </c:pt>
                <c:pt idx="2">
                  <c:v>335973.5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97146056"/>
        <c:axId val="197171552"/>
        <c:axId val="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Ряд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Лист1!$A$2:$A$5</c15:sqref>
                        </c15:formulaRef>
                      </c:ext>
                    </c:extLst>
                    <c:strCache>
                      <c:ptCount val="3"/>
                      <c:pt idx="0">
                        <c:v>Налоговые доходы</c:v>
                      </c:pt>
                      <c:pt idx="1">
                        <c:v>неналоговые доходы</c:v>
                      </c:pt>
                      <c:pt idx="2">
                        <c:v>Безвозмездные поступления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</c:ext>
        </c:extLst>
      </c:bar3DChart>
      <c:catAx>
        <c:axId val="197146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7171552"/>
        <c:crosses val="autoZero"/>
        <c:auto val="1"/>
        <c:lblAlgn val="ctr"/>
        <c:lblOffset val="100"/>
        <c:noMultiLvlLbl val="0"/>
      </c:catAx>
      <c:valAx>
        <c:axId val="197171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7146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81448772062924868"/>
          <c:y val="0.24912162509274716"/>
          <c:w val="0.18478990639631204"/>
          <c:h val="0.102111069420501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7187500000000001E-2"/>
          <c:y val="9.754686899933139E-2"/>
          <c:w val="0.56406250000000002"/>
          <c:h val="0.4764509426395827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prst="artDeco"/>
              <a:contourClr>
                <a:srgbClr val="000000"/>
              </a:contourClr>
            </a:sp3d>
          </c:spPr>
          <c:explosion val="53"/>
          <c:dPt>
            <c:idx val="0"/>
            <c:bubble3D val="0"/>
            <c:spPr>
              <a:solidFill>
                <a:srgbClr val="67F6F9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14300" prst="artDeco"/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16"/>
            <c:spPr>
              <a:solidFill>
                <a:srgbClr val="00FF0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14300" prst="artDeco"/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extLst>
                <c:ext xmlns:c15="http://schemas.microsoft.com/office/drawing/2012/chart" uri="{02D57815-91ED-43cb-92C2-25804820EDAC}">
                  <c15:fullRef>
                    <c15:sqref>Лист1!$A$2:$A$5</c15:sqref>
                  </c15:fullRef>
                </c:ext>
              </c:extLst>
              <c:f>Лист1!$A$2:$A$3</c:f>
              <c:strCache>
                <c:ptCount val="2"/>
                <c:pt idx="0">
                  <c:v>Культура- 51 816,8 тыс.руб.</c:v>
                </c:pt>
                <c:pt idx="1">
                  <c:v>Другие вопросы в области культуры и кинемотографии -                       8 770,0 тыс.руб.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Лист1!$B$2:$B$5</c15:sqref>
                  </c15:fullRef>
                </c:ext>
              </c:extLst>
              <c:f>Лист1!$B$2:$B$3</c:f>
              <c:numCache>
                <c:formatCode>0.0%</c:formatCode>
                <c:ptCount val="2"/>
                <c:pt idx="0">
                  <c:v>0.85499999999999998</c:v>
                </c:pt>
                <c:pt idx="1">
                  <c:v>0.14499999999999999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categoryFilterExceptions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0.55575715126413261"/>
          <c:w val="1"/>
          <c:h val="0.3183008387886899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rgbClr val="7030A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5764078399552775E-3"/>
          <c:y val="0.11496038047388264"/>
          <c:w val="0.7006424308238679"/>
          <c:h val="0.763889286566451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11"/>
            <c:spPr>
              <a:solidFill>
                <a:srgbClr val="FF006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8"/>
            <c:spPr>
              <a:solidFill>
                <a:srgbClr val="67F6F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15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1.199693855412361E-2"/>
                  <c:y val="-3.785881792617884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0195905463893507E-2"/>
                  <c:y val="-2.835774630788256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extLst>
                <c:ext xmlns:c15="http://schemas.microsoft.com/office/drawing/2012/chart" uri="{02D57815-91ED-43cb-92C2-25804820EDAC}">
                  <c15:fullRef>
                    <c15:sqref>Лист1!$A$2:$A$5</c15:sqref>
                  </c15:fullRef>
                </c:ext>
              </c:extLst>
              <c:f>Лист1!$A$2:$A$4</c:f>
              <c:strCache>
                <c:ptCount val="3"/>
                <c:pt idx="0">
                  <c:v>Транспорт-1 190,8  тыс.руб.</c:v>
                </c:pt>
                <c:pt idx="1">
                  <c:v>Дорожное хозяйство (дорожные фонды)-         36 934,5 тыс.руб.</c:v>
                </c:pt>
                <c:pt idx="2">
                  <c:v>Другие вопросы в области национальной экономики-3 987,1 тыс.руб.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Лист1!$B$2:$B$5</c15:sqref>
                  </c15:fullRef>
                </c:ext>
              </c:extLst>
              <c:f>Лист1!$B$2:$B$4</c:f>
              <c:numCache>
                <c:formatCode>0.0%</c:formatCode>
                <c:ptCount val="3"/>
                <c:pt idx="0">
                  <c:v>2.8299999999999999E-2</c:v>
                </c:pt>
                <c:pt idx="1">
                  <c:v>0.877</c:v>
                </c:pt>
                <c:pt idx="2">
                  <c:v>9.5000000000000001E-2</c:v>
                </c:pt>
              </c:numCache>
            </c:numRef>
          </c:val>
          <c:extLst>
            <c:ext xmlns:c15="http://schemas.microsoft.com/office/drawing/2012/chart" uri="{02D57815-91ED-43cb-92C2-25804820EDAC}">
              <c15:categoryFilterExceptions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676514717932504"/>
          <c:y val="5.4741509584029256E-2"/>
          <c:w val="0.39806431896079381"/>
          <c:h val="0.945258490415970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00FF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8812131367463906"/>
          <c:y val="0.13744795168314439"/>
          <c:w val="0.71140158905464912"/>
          <c:h val="0.380865468580625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rgbClr val="67F6F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7"/>
            <c:spPr>
              <a:solidFill>
                <a:srgbClr val="00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FF006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rgbClr val="B482DA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Пенсионное обеспечение-3 224,4 тыс.руб.</c:v>
                </c:pt>
                <c:pt idx="1">
                  <c:v>Социальное обеспечение населения-                   13 034,2 тыс.руб.</c:v>
                </c:pt>
                <c:pt idx="2">
                  <c:v>Охрана семьи и детсва-38 301,7 тыс.руб.</c:v>
                </c:pt>
                <c:pt idx="3">
                  <c:v>Другие вопросы в области социальной политики-2 677,5 тыс.руб.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5.6</c:v>
                </c:pt>
                <c:pt idx="1">
                  <c:v>22.8</c:v>
                </c:pt>
                <c:pt idx="2">
                  <c:v>66.900000000000006</c:v>
                </c:pt>
                <c:pt idx="3">
                  <c:v>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989272995748778"/>
          <c:y val="0.64413493537121769"/>
          <c:w val="0.4981814285989522"/>
          <c:h val="0.324637830827778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dirty="0" smtClean="0"/>
              <a:t>Налоговые</a:t>
            </a:r>
            <a:r>
              <a:rPr lang="ru-RU" sz="2800" baseline="0" dirty="0" smtClean="0"/>
              <a:t> доходы</a:t>
            </a:r>
          </a:p>
        </c:rich>
      </c:tx>
      <c:overlay val="0"/>
      <c:spPr>
        <a:solidFill>
          <a:schemeClr val="accent5">
            <a:lumMod val="20000"/>
            <a:lumOff val="8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032920366912519"/>
          <c:y val="0.12568675466669393"/>
          <c:w val="0.85050934773946207"/>
          <c:h val="0.7291643235210917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ПЛАН, тыс.руб.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7.0525925959748034E-2"/>
                  <c:y val="-5.1400093385001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3508641986582673E-2"/>
                  <c:y val="-4.869482531210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105185191949662E-2"/>
                  <c:y val="-5.6810629530791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7.8362139955275578E-3"/>
                  <c:y val="-1.893687651026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НДФЛ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Государственная пошлина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136110.70000000001</c:v>
                </c:pt>
                <c:pt idx="1">
                  <c:v>12343.5</c:v>
                </c:pt>
                <c:pt idx="2">
                  <c:v>3538.9</c:v>
                </c:pt>
                <c:pt idx="3">
                  <c:v>1912.3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ФАКТ,тыс.руб.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7.8362139955275578E-3"/>
                  <c:y val="-4.59895572392121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6643127584793699E-2"/>
                  <c:y val="-9.738965062421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2315555575848811E-2"/>
                  <c:y val="-6.76317018223709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3286255169587397E-2"/>
                  <c:y val="-4.32842891663173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НДФЛ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Государственная пошлина</c:v>
                </c:pt>
              </c:strCache>
            </c:strRef>
          </c:cat>
          <c:val>
            <c:numRef>
              <c:f>Лист1!$C$2:$C$6</c:f>
              <c:numCache>
                <c:formatCode>#,##0.00</c:formatCode>
                <c:ptCount val="5"/>
                <c:pt idx="0">
                  <c:v>136929.5</c:v>
                </c:pt>
                <c:pt idx="1">
                  <c:v>13280.1</c:v>
                </c:pt>
                <c:pt idx="2">
                  <c:v>3893.9</c:v>
                </c:pt>
                <c:pt idx="3">
                  <c:v>2083.6999999999998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29444408"/>
        <c:axId val="229504896"/>
        <c:axId val="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strCache>
                      <c:ptCount val="4"/>
                      <c:pt idx="0">
                        <c:v>НДФЛ</c:v>
                      </c:pt>
                      <c:pt idx="1">
                        <c:v>АКЦИЗЫ</c:v>
                      </c:pt>
                      <c:pt idx="2">
                        <c:v>Налог на совокупный доход</c:v>
                      </c:pt>
                      <c:pt idx="3">
                        <c:v>Государственная пошлина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</c15:ser>
            </c15:filteredBarSeries>
          </c:ext>
        </c:extLst>
      </c:bar3DChart>
      <c:catAx>
        <c:axId val="229444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9504896"/>
        <c:crosses val="autoZero"/>
        <c:auto val="1"/>
        <c:lblAlgn val="ctr"/>
        <c:lblOffset val="100"/>
        <c:noMultiLvlLbl val="0"/>
      </c:catAx>
      <c:valAx>
        <c:axId val="229504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9444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907347721431198"/>
          <c:y val="0.93863458517499443"/>
          <c:w val="0.33563532019637443"/>
          <c:h val="4.89738410951419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0070C0"/>
                </a:solidFill>
              </a:rPr>
              <a:t>Неналоговые</a:t>
            </a:r>
            <a:r>
              <a:rPr lang="ru-RU" baseline="0" dirty="0" smtClean="0">
                <a:solidFill>
                  <a:srgbClr val="0070C0"/>
                </a:solidFill>
              </a:rPr>
              <a:t> доходы</a:t>
            </a:r>
          </a:p>
        </c:rich>
      </c:tx>
      <c:layout>
        <c:manualLayout>
          <c:xMode val="edge"/>
          <c:yMode val="edge"/>
          <c:x val="0.35335764436104283"/>
          <c:y val="2.093397805412444E-2"/>
        </c:manualLayout>
      </c:layout>
      <c:overlay val="0"/>
      <c:spPr>
        <a:solidFill>
          <a:srgbClr val="67F6F9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ПЛАН, тыс.руб.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2488916496350843E-2"/>
                  <c:y val="-2.2346001737240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9607878418823123E-2"/>
                  <c:y val="-5.53821576048018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1806918753205452E-2"/>
                  <c:y val="-7.69495470801760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9382869424171349E-3"/>
                  <c:y val="-2.2346001737240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8.3259443309006646E-3"/>
                  <c:y val="-1.98631126553247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Доходы от оказания платных услуг</c:v>
                </c:pt>
                <c:pt idx="2">
                  <c:v>Доходы от продажи материальных и нематериальных активов</c:v>
                </c:pt>
                <c:pt idx="3">
                  <c:v>Платежи при использовании природными ресурсами</c:v>
                </c:pt>
                <c:pt idx="4">
                  <c:v>Штрафы, санкции, возмещение ущерба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11335.1</c:v>
                </c:pt>
                <c:pt idx="1">
                  <c:v>6659</c:v>
                </c:pt>
                <c:pt idx="2" formatCode="#,##0.0">
                  <c:v>28653.4</c:v>
                </c:pt>
                <c:pt idx="3" formatCode="#,##0.0">
                  <c:v>7.6</c:v>
                </c:pt>
                <c:pt idx="4" formatCode="#,##0.0">
                  <c:v>405</c:v>
                </c:pt>
                <c:pt idx="5" formatCode="#,##0.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ФАКТ, тыс.руб.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0528462546635396E-2"/>
                  <c:y val="-1.241444540957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4732375227230551E-2"/>
                  <c:y val="-4.3090928820089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8039546050284551E-2"/>
                  <c:y val="-1.4897334491493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0528462546635396E-2"/>
                  <c:y val="-1.9863112655324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3590175604218055E-2"/>
                  <c:y val="-1.9863112655324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5915406897114934E-2"/>
                  <c:y val="-4.71946321494293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Доходы от оказания платных услуг</c:v>
                </c:pt>
                <c:pt idx="2">
                  <c:v>Доходы от продажи материальных и нематериальных активов</c:v>
                </c:pt>
                <c:pt idx="3">
                  <c:v>Платежи при использовании природными ресурсами</c:v>
                </c:pt>
                <c:pt idx="4">
                  <c:v>Штрафы, санкции, возмещение ущерба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 formatCode="#,##0.0">
                  <c:v>13746.7</c:v>
                </c:pt>
                <c:pt idx="1">
                  <c:v>6819.9</c:v>
                </c:pt>
                <c:pt idx="2" formatCode="#,##0.0">
                  <c:v>28670.7</c:v>
                </c:pt>
                <c:pt idx="3" formatCode="#,##0.0">
                  <c:v>5.9</c:v>
                </c:pt>
                <c:pt idx="4" formatCode="#,##0.0">
                  <c:v>392.3</c:v>
                </c:pt>
                <c:pt idx="5" formatCode="#,##0.0">
                  <c:v>36.700000000000003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29505680"/>
        <c:axId val="229506072"/>
        <c:axId val="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Ряд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Лист1!$A$2:$A$7</c15:sqref>
                        </c15:formulaRef>
                      </c:ext>
                    </c:extLst>
                    <c:strCache>
                      <c:ptCount val="6"/>
                      <c:pt idx="0">
                        <c:v>Доходы от использования имущества</c:v>
                      </c:pt>
                      <c:pt idx="1">
                        <c:v>Доходы от оказания платных услуг</c:v>
                      </c:pt>
                      <c:pt idx="2">
                        <c:v>Доходы от продажи материальных и нематериальных активов</c:v>
                      </c:pt>
                      <c:pt idx="3">
                        <c:v>Платежи при использовании природными ресурсами</c:v>
                      </c:pt>
                      <c:pt idx="4">
                        <c:v>Штрафы, санкции, возмещение ущерба</c:v>
                      </c:pt>
                      <c:pt idx="5">
                        <c:v>Прочие неналоговые доходы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Лист1!$D$2:$D$7</c15:sqref>
                        </c15:formulaRef>
                      </c:ext>
                    </c:extLst>
                    <c:numCache>
                      <c:formatCode>General</c:formatCode>
                      <c:ptCount val="6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</c15:ser>
            </c15:filteredBarSeries>
          </c:ext>
        </c:extLst>
      </c:bar3DChart>
      <c:catAx>
        <c:axId val="229505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9506072"/>
        <c:crosses val="autoZero"/>
        <c:auto val="0"/>
        <c:lblAlgn val="ctr"/>
        <c:lblOffset val="100"/>
        <c:noMultiLvlLbl val="0"/>
      </c:catAx>
      <c:valAx>
        <c:axId val="229506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9505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chemeClr val="tx1"/>
                </a:solidFill>
              </a:rPr>
              <a:t>Безвозмездные</a:t>
            </a:r>
            <a:r>
              <a:rPr lang="ru-RU" baseline="0" dirty="0" smtClean="0">
                <a:solidFill>
                  <a:schemeClr val="tx1"/>
                </a:solidFill>
              </a:rPr>
              <a:t> поступления</a:t>
            </a:r>
          </a:p>
        </c:rich>
      </c:tx>
      <c:layout>
        <c:manualLayout>
          <c:xMode val="edge"/>
          <c:yMode val="edge"/>
          <c:x val="0.33966520307054709"/>
          <c:y val="4.9497078108757975E-2"/>
        </c:manualLayout>
      </c:layout>
      <c:overlay val="0"/>
      <c:spPr>
        <a:solidFill>
          <a:srgbClr val="00FF00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ПЛАН, тыс.руб.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4.9955665985403387E-2"/>
                  <c:y val="-3.47604471468183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9.7136017193840407E-3"/>
                  <c:y val="-2.2346001737240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8039546050284603E-2"/>
                  <c:y val="-1.241444540957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9382869424171349E-3"/>
                  <c:y val="-2.2346001737240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8.3259443309006646E-3"/>
                  <c:y val="-1.98631126553247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#,##0.0">
                  <c:v>245002.3</c:v>
                </c:pt>
                <c:pt idx="1">
                  <c:v>48070.3</c:v>
                </c:pt>
                <c:pt idx="2" formatCode="0.0">
                  <c:v>20189.8</c:v>
                </c:pt>
                <c:pt idx="3">
                  <c:v>17075.400000000001</c:v>
                </c:pt>
                <c:pt idx="4" formatCode="0.0">
                  <c:v>267.89999999999998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ФАКТ, тыс.руб.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0528462546635396E-2"/>
                  <c:y val="-1.241444540957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9427203438767977E-2"/>
                  <c:y val="-1.241444540957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8039546050284551E-2"/>
                  <c:y val="-1.4897334491493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0528462546635396E-2"/>
                  <c:y val="-1.9863112655324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3590175604218055E-2"/>
                  <c:y val="-1.9863112655324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 formatCode="#,##0.0">
                  <c:v>253308.4</c:v>
                </c:pt>
                <c:pt idx="1">
                  <c:v>47891.5</c:v>
                </c:pt>
                <c:pt idx="2">
                  <c:v>20189.8</c:v>
                </c:pt>
                <c:pt idx="3">
                  <c:v>17075.400000000001</c:v>
                </c:pt>
                <c:pt idx="4">
                  <c:v>267.89999999999998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29506856"/>
        <c:axId val="229507248"/>
        <c:axId val="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Ряд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strCache>
                      <c:ptCount val="5"/>
                      <c:pt idx="0">
                        <c:v>Субвенции</c:v>
                      </c:pt>
                      <c:pt idx="1">
                        <c:v>Субсидии</c:v>
                      </c:pt>
                      <c:pt idx="2">
                        <c:v>Дотации</c:v>
                      </c:pt>
                      <c:pt idx="3">
                        <c:v>Иные межбюджетные трансферты</c:v>
                      </c:pt>
                      <c:pt idx="4">
                        <c:v>Прочие безвозмездные поступления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</c15:ser>
            </c15:filteredBarSeries>
          </c:ext>
        </c:extLst>
      </c:bar3DChart>
      <c:catAx>
        <c:axId val="229506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9507248"/>
        <c:crosses val="autoZero"/>
        <c:auto val="1"/>
        <c:lblAlgn val="ctr"/>
        <c:lblOffset val="100"/>
        <c:noMultiLvlLbl val="0"/>
      </c:catAx>
      <c:valAx>
        <c:axId val="229507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9506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064778477095761E-2"/>
          <c:y val="8.9777317009138616E-2"/>
          <c:w val="0.84842995169082125"/>
          <c:h val="0.7432063425089018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67F6F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Налог на доходы физ. Лиц</c:v>
                </c:pt>
                <c:pt idx="1">
                  <c:v>Акцизы на нефтепродукты</c:v>
                </c:pt>
                <c:pt idx="2">
                  <c:v>Налоги на совокуп. Доход</c:v>
                </c:pt>
                <c:pt idx="3">
                  <c:v>Госпошлина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87.7</c:v>
                </c:pt>
                <c:pt idx="1">
                  <c:v>8.5</c:v>
                </c:pt>
                <c:pt idx="2" formatCode="General">
                  <c:v>2.5</c:v>
                </c:pt>
                <c:pt idx="3" formatCode="General">
                  <c:v>1.3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262043409211226E-2"/>
          <c:y val="0.14032556867915894"/>
          <c:w val="0.56639691875466325"/>
          <c:h val="0.68846217530430975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065902000589244E-2"/>
          <c:y val="0.13110481806867458"/>
          <c:w val="0.55488653103395402"/>
          <c:h val="0.6966083843024509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FF006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00CC6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7"/>
              <c:layout>
                <c:manualLayout>
                  <c:x val="-2.8703229113275282E-2"/>
                  <c:y val="-0.12869368612562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6360840594566816E-2"/>
                  <c:y val="-0.113250443790549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"/>
                  <c:y val="-0.151858549628237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Безопасность</c:v>
                </c:pt>
                <c:pt idx="2">
                  <c:v>Дорожное хозяйство</c:v>
                </c:pt>
                <c:pt idx="3">
                  <c:v>Жилищно-коммунальное хозяйство</c:v>
                </c:pt>
                <c:pt idx="4">
                  <c:v>Образование и молодежная политика</c:v>
                </c:pt>
                <c:pt idx="5">
                  <c:v>Культура</c:v>
                </c:pt>
                <c:pt idx="6">
                  <c:v>Социальные выплаты</c:v>
                </c:pt>
                <c:pt idx="7">
                  <c:v>Массовый спорт</c:v>
                </c:pt>
                <c:pt idx="8">
                  <c:v>Межбюджетные трансферты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7</c:v>
                </c:pt>
                <c:pt idx="1">
                  <c:v>0.6</c:v>
                </c:pt>
                <c:pt idx="2">
                  <c:v>7.1</c:v>
                </c:pt>
                <c:pt idx="3" formatCode="0.0">
                  <c:v>2</c:v>
                </c:pt>
                <c:pt idx="4">
                  <c:v>63.5</c:v>
                </c:pt>
                <c:pt idx="5">
                  <c:v>10.3</c:v>
                </c:pt>
                <c:pt idx="6">
                  <c:v>9.4</c:v>
                </c:pt>
                <c:pt idx="7">
                  <c:v>0.1</c:v>
                </c:pt>
                <c:pt idx="8">
                  <c:v>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7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18"/>
            <c:spPr>
              <a:solidFill>
                <a:srgbClr val="FF006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7"/>
            <c:spPr>
              <a:solidFill>
                <a:srgbClr val="67F6F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explosion val="9"/>
            <c:spPr>
              <a:solidFill>
                <a:srgbClr val="0033CC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explosion val="8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Дошкольное образование- 145 521,6 тыс.руб.</c:v>
                </c:pt>
                <c:pt idx="1">
                  <c:v>Общее образование-203 579,3 тыс.руб.</c:v>
                </c:pt>
                <c:pt idx="2">
                  <c:v>Дополнительно образование-15 873,0 тыс.руб.</c:v>
                </c:pt>
                <c:pt idx="3">
                  <c:v>Молодежная политика и оздоровление детей-  2 536,2 тыс.руб.</c:v>
                </c:pt>
                <c:pt idx="4">
                  <c:v>Другие вопросы в области образования-               7 536,4 тыс.руб.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38.799999999999997</c:v>
                </c:pt>
                <c:pt idx="1">
                  <c:v>54.3</c:v>
                </c:pt>
                <c:pt idx="2" formatCode="0.0">
                  <c:v>4.2</c:v>
                </c:pt>
                <c:pt idx="3">
                  <c:v>0.7</c:v>
                </c:pt>
                <c:pt idx="4" formatCode="0.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086660707830716"/>
          <c:y val="0.5373331355790254"/>
          <c:w val="0.89913339292169281"/>
          <c:h val="0.39226171897194323"/>
        </c:manualLayout>
      </c:layout>
      <c:overlay val="0"/>
      <c:spPr>
        <a:noFill/>
        <a:ln>
          <a:noFill/>
        </a:ln>
        <a:effectLst>
          <a:glow rad="228600">
            <a:schemeClr val="accent4">
              <a:satMod val="175000"/>
              <a:alpha val="40000"/>
            </a:schemeClr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FFF00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explosion val="10"/>
            <c:spPr>
              <a:gradFill flip="none" rotWithShape="1">
                <a:gsLst>
                  <a:gs pos="0">
                    <a:srgbClr val="61D6FF">
                      <a:shade val="30000"/>
                      <a:satMod val="115000"/>
                    </a:srgbClr>
                  </a:gs>
                  <a:gs pos="50000">
                    <a:srgbClr val="61D6FF">
                      <a:shade val="67500"/>
                      <a:satMod val="115000"/>
                    </a:srgbClr>
                  </a:gs>
                  <a:gs pos="100000">
                    <a:srgbClr val="61D6FF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B482DA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extLst>
                <c:ext xmlns:c15="http://schemas.microsoft.com/office/drawing/2012/chart" uri="{02D57815-91ED-43cb-92C2-25804820EDAC}">
                  <c15:fullRef>
                    <c15:sqref>Лист1!$A$2:$A$5</c15:sqref>
                  </c15:fullRef>
                </c:ext>
              </c:extLst>
              <c:f>Лист1!$A$2:$A$3</c:f>
              <c:strCache>
                <c:ptCount val="2"/>
                <c:pt idx="0">
                  <c:v>Массовый спорт 2021 год,тыс.руб.</c:v>
                </c:pt>
                <c:pt idx="1">
                  <c:v>Массовый спорт 2022 год,тыс.руб.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Лист1!$B$2:$B$5</c15:sqref>
                  </c15:fullRef>
                </c:ext>
              </c:extLst>
              <c:f>Лист1!$B$2:$B$3</c:f>
              <c:numCache>
                <c:formatCode>General</c:formatCode>
                <c:ptCount val="2"/>
                <c:pt idx="0" formatCode="0.0">
                  <c:v>350.6</c:v>
                </c:pt>
                <c:pt idx="1">
                  <c:v>229.8</c:v>
                </c:pt>
              </c:numCache>
            </c:numRef>
          </c:val>
          <c:extLst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31841584"/>
        <c:axId val="231841976"/>
      </c:barChart>
      <c:catAx>
        <c:axId val="231841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1841976"/>
        <c:crosses val="autoZero"/>
        <c:auto val="1"/>
        <c:lblAlgn val="ctr"/>
        <c:lblOffset val="100"/>
        <c:noMultiLvlLbl val="0"/>
      </c:catAx>
      <c:valAx>
        <c:axId val="231841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1841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988278-0F3E-4907-941C-F527C61D946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DD9EB8F3-6A46-4C9E-B37A-224F0B515C7C}">
      <dgm:prSet phldrT="[Текст]" custT="1"/>
      <dgm:spPr>
        <a:solidFill>
          <a:srgbClr val="0000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Доходы, тыс.руб.</a:t>
          </a:r>
        </a:p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541 832,9</a:t>
          </a:r>
          <a:endParaRPr lang="ru-RU" sz="3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3B9609-0DE3-44E5-AB2B-916976081A80}" type="parTrans" cxnId="{981C171E-DA64-44E9-BBD0-730317CD727A}">
      <dgm:prSet/>
      <dgm:spPr/>
      <dgm:t>
        <a:bodyPr/>
        <a:lstStyle/>
        <a:p>
          <a:endParaRPr lang="ru-RU"/>
        </a:p>
      </dgm:t>
    </dgm:pt>
    <dgm:pt modelId="{9B776DA8-19C9-4668-8D9E-3D559A038CD7}" type="sibTrans" cxnId="{981C171E-DA64-44E9-BBD0-730317CD727A}">
      <dgm:prSet/>
      <dgm:spPr/>
      <dgm:t>
        <a:bodyPr/>
        <a:lstStyle/>
        <a:p>
          <a:endParaRPr lang="ru-RU"/>
        </a:p>
      </dgm:t>
    </dgm:pt>
    <dgm:pt modelId="{4B5875CF-66E8-4057-8728-E81A1905EB5D}">
      <dgm:prSet phldrT="[Текст]" custT="1"/>
      <dgm:spPr>
        <a:solidFill>
          <a:srgbClr val="0000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Расходы, тыс.руб.</a:t>
          </a:r>
        </a:p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590 820,3</a:t>
          </a:r>
          <a:endParaRPr lang="ru-RU" sz="3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697C28-52C3-44F6-B231-48ED16A1C23E}" type="parTrans" cxnId="{FAD48B5C-52CB-4DFD-88A0-CAC744F39EF7}">
      <dgm:prSet/>
      <dgm:spPr/>
      <dgm:t>
        <a:bodyPr/>
        <a:lstStyle/>
        <a:p>
          <a:endParaRPr lang="ru-RU"/>
        </a:p>
      </dgm:t>
    </dgm:pt>
    <dgm:pt modelId="{5454C986-82FB-423C-ACFF-3819F78A83E8}" type="sibTrans" cxnId="{FAD48B5C-52CB-4DFD-88A0-CAC744F39EF7}">
      <dgm:prSet/>
      <dgm:spPr/>
      <dgm:t>
        <a:bodyPr/>
        <a:lstStyle/>
        <a:p>
          <a:endParaRPr lang="ru-RU"/>
        </a:p>
      </dgm:t>
    </dgm:pt>
    <dgm:pt modelId="{4F3AF85F-F7B7-4CBF-9AF2-8E097A08FFF2}">
      <dgm:prSet phldrT="[Текст]" custT="1"/>
      <dgm:spPr>
        <a:solidFill>
          <a:srgbClr val="0000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Дефицит, тыс.руб.</a:t>
          </a:r>
        </a:p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48 987,4</a:t>
          </a:r>
          <a:endParaRPr lang="ru-RU" sz="3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BBC976-81D5-43AF-A394-8F98BE4B5AA4}" type="parTrans" cxnId="{E10ADD29-2298-4DF4-93E3-049C9D2FC1D1}">
      <dgm:prSet/>
      <dgm:spPr/>
      <dgm:t>
        <a:bodyPr/>
        <a:lstStyle/>
        <a:p>
          <a:endParaRPr lang="ru-RU"/>
        </a:p>
      </dgm:t>
    </dgm:pt>
    <dgm:pt modelId="{D1E8F030-833D-4078-8DA7-550A5FB5B75A}" type="sibTrans" cxnId="{E10ADD29-2298-4DF4-93E3-049C9D2FC1D1}">
      <dgm:prSet/>
      <dgm:spPr/>
      <dgm:t>
        <a:bodyPr/>
        <a:lstStyle/>
        <a:p>
          <a:endParaRPr lang="ru-RU"/>
        </a:p>
      </dgm:t>
    </dgm:pt>
    <dgm:pt modelId="{2186753A-44F8-41C9-B331-56516E6C0AFB}" type="pres">
      <dgm:prSet presAssocID="{15988278-0F3E-4907-941C-F527C61D9464}" presName="CompostProcess" presStyleCnt="0">
        <dgm:presLayoutVars>
          <dgm:dir/>
          <dgm:resizeHandles val="exact"/>
        </dgm:presLayoutVars>
      </dgm:prSet>
      <dgm:spPr/>
    </dgm:pt>
    <dgm:pt modelId="{3DB8A7D9-EF23-4810-B165-7F4CD47529A4}" type="pres">
      <dgm:prSet presAssocID="{15988278-0F3E-4907-941C-F527C61D9464}" presName="arrow" presStyleLbl="bgShp" presStyleIdx="0" presStyleCnt="1"/>
      <dgm:spPr/>
    </dgm:pt>
    <dgm:pt modelId="{133E58BB-1949-4C56-BD5F-0E1D39D57DD0}" type="pres">
      <dgm:prSet presAssocID="{15988278-0F3E-4907-941C-F527C61D9464}" presName="linearProcess" presStyleCnt="0"/>
      <dgm:spPr/>
    </dgm:pt>
    <dgm:pt modelId="{EC16CABB-6487-46A1-921A-F7FB10686B74}" type="pres">
      <dgm:prSet presAssocID="{DD9EB8F3-6A46-4C9E-B37A-224F0B515C7C}" presName="textNode" presStyleLbl="node1" presStyleIdx="0" presStyleCnt="3" custLinFactNeighborX="-1183" custLinFactNeighborY="-13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9DBC67-A173-4C8E-85C5-F63AB982F097}" type="pres">
      <dgm:prSet presAssocID="{9B776DA8-19C9-4668-8D9E-3D559A038CD7}" presName="sibTrans" presStyleCnt="0"/>
      <dgm:spPr/>
    </dgm:pt>
    <dgm:pt modelId="{2D594F79-9ECE-4A6A-8231-A33D4ECB5886}" type="pres">
      <dgm:prSet presAssocID="{4B5875CF-66E8-4057-8728-E81A1905EB5D}" presName="textNode" presStyleLbl="node1" presStyleIdx="1" presStyleCnt="3" custLinFactNeighborX="-67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FB2FA7-9EF6-4A11-AE6B-29D161477A26}" type="pres">
      <dgm:prSet presAssocID="{5454C986-82FB-423C-ACFF-3819F78A83E8}" presName="sibTrans" presStyleCnt="0"/>
      <dgm:spPr/>
    </dgm:pt>
    <dgm:pt modelId="{3E0CFABE-1B69-455B-8F20-D43A5D8C82FA}" type="pres">
      <dgm:prSet presAssocID="{4F3AF85F-F7B7-4CBF-9AF2-8E097A08FFF2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1C171E-DA64-44E9-BBD0-730317CD727A}" srcId="{15988278-0F3E-4907-941C-F527C61D9464}" destId="{DD9EB8F3-6A46-4C9E-B37A-224F0B515C7C}" srcOrd="0" destOrd="0" parTransId="{C93B9609-0DE3-44E5-AB2B-916976081A80}" sibTransId="{9B776DA8-19C9-4668-8D9E-3D559A038CD7}"/>
    <dgm:cxn modelId="{E10ADD29-2298-4DF4-93E3-049C9D2FC1D1}" srcId="{15988278-0F3E-4907-941C-F527C61D9464}" destId="{4F3AF85F-F7B7-4CBF-9AF2-8E097A08FFF2}" srcOrd="2" destOrd="0" parTransId="{4BBBC976-81D5-43AF-A394-8F98BE4B5AA4}" sibTransId="{D1E8F030-833D-4078-8DA7-550A5FB5B75A}"/>
    <dgm:cxn modelId="{3B0C40D1-046F-4EEB-A645-F4CE4D9CF70A}" type="presOf" srcId="{4B5875CF-66E8-4057-8728-E81A1905EB5D}" destId="{2D594F79-9ECE-4A6A-8231-A33D4ECB5886}" srcOrd="0" destOrd="0" presId="urn:microsoft.com/office/officeart/2005/8/layout/hProcess9"/>
    <dgm:cxn modelId="{13F011EF-64B5-4786-BEF6-E7C7C377047A}" type="presOf" srcId="{DD9EB8F3-6A46-4C9E-B37A-224F0B515C7C}" destId="{EC16CABB-6487-46A1-921A-F7FB10686B74}" srcOrd="0" destOrd="0" presId="urn:microsoft.com/office/officeart/2005/8/layout/hProcess9"/>
    <dgm:cxn modelId="{FAD48B5C-52CB-4DFD-88A0-CAC744F39EF7}" srcId="{15988278-0F3E-4907-941C-F527C61D9464}" destId="{4B5875CF-66E8-4057-8728-E81A1905EB5D}" srcOrd="1" destOrd="0" parTransId="{20697C28-52C3-44F6-B231-48ED16A1C23E}" sibTransId="{5454C986-82FB-423C-ACFF-3819F78A83E8}"/>
    <dgm:cxn modelId="{63AE31FF-AB83-453C-A3C4-FF0819C09154}" type="presOf" srcId="{4F3AF85F-F7B7-4CBF-9AF2-8E097A08FFF2}" destId="{3E0CFABE-1B69-455B-8F20-D43A5D8C82FA}" srcOrd="0" destOrd="0" presId="urn:microsoft.com/office/officeart/2005/8/layout/hProcess9"/>
    <dgm:cxn modelId="{675B4F1B-1DF3-4ACF-987A-16DCCA9D33F4}" type="presOf" srcId="{15988278-0F3E-4907-941C-F527C61D9464}" destId="{2186753A-44F8-41C9-B331-56516E6C0AFB}" srcOrd="0" destOrd="0" presId="urn:microsoft.com/office/officeart/2005/8/layout/hProcess9"/>
    <dgm:cxn modelId="{A4733B5A-948E-4FD8-B4D8-9333DF1ACE65}" type="presParOf" srcId="{2186753A-44F8-41C9-B331-56516E6C0AFB}" destId="{3DB8A7D9-EF23-4810-B165-7F4CD47529A4}" srcOrd="0" destOrd="0" presId="urn:microsoft.com/office/officeart/2005/8/layout/hProcess9"/>
    <dgm:cxn modelId="{996104C6-6318-4947-9A93-1CDB771C4F14}" type="presParOf" srcId="{2186753A-44F8-41C9-B331-56516E6C0AFB}" destId="{133E58BB-1949-4C56-BD5F-0E1D39D57DD0}" srcOrd="1" destOrd="0" presId="urn:microsoft.com/office/officeart/2005/8/layout/hProcess9"/>
    <dgm:cxn modelId="{CFC34E89-4019-4F4C-BF66-CB9078A6D927}" type="presParOf" srcId="{133E58BB-1949-4C56-BD5F-0E1D39D57DD0}" destId="{EC16CABB-6487-46A1-921A-F7FB10686B74}" srcOrd="0" destOrd="0" presId="urn:microsoft.com/office/officeart/2005/8/layout/hProcess9"/>
    <dgm:cxn modelId="{0AE70C01-BC6F-4CDE-8744-4812947AFCDE}" type="presParOf" srcId="{133E58BB-1949-4C56-BD5F-0E1D39D57DD0}" destId="{AD9DBC67-A173-4C8E-85C5-F63AB982F097}" srcOrd="1" destOrd="0" presId="urn:microsoft.com/office/officeart/2005/8/layout/hProcess9"/>
    <dgm:cxn modelId="{645F0980-ADF0-42FE-B098-F66EA057648F}" type="presParOf" srcId="{133E58BB-1949-4C56-BD5F-0E1D39D57DD0}" destId="{2D594F79-9ECE-4A6A-8231-A33D4ECB5886}" srcOrd="2" destOrd="0" presId="urn:microsoft.com/office/officeart/2005/8/layout/hProcess9"/>
    <dgm:cxn modelId="{5453F3E7-427C-4AAF-B495-67103909B032}" type="presParOf" srcId="{133E58BB-1949-4C56-BD5F-0E1D39D57DD0}" destId="{BAFB2FA7-9EF6-4A11-AE6B-29D161477A26}" srcOrd="3" destOrd="0" presId="urn:microsoft.com/office/officeart/2005/8/layout/hProcess9"/>
    <dgm:cxn modelId="{E0E3C470-E9C3-4012-AB3B-A9BE0A520971}" type="presParOf" srcId="{133E58BB-1949-4C56-BD5F-0E1D39D57DD0}" destId="{3E0CFABE-1B69-455B-8F20-D43A5D8C82F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AB9174-8041-4EFB-A13A-0B7BC081D4F2}" type="doc">
      <dgm:prSet loTypeId="urn:microsoft.com/office/officeart/2005/8/layout/radial6" loCatId="cycle" qsTypeId="urn:microsoft.com/office/officeart/2005/8/quickstyle/3d4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A4549659-CB23-4B03-9914-10112DC4A1B9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Муниципальные программы  муниципального образования 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Дмитриевский муниципальный район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D554C80-3E5B-4D4C-8CC0-50DC4355DBF8}" type="parTrans" cxnId="{3CB09D16-E584-4B84-937E-E136475BB564}">
      <dgm:prSet/>
      <dgm:spPr/>
      <dgm:t>
        <a:bodyPr/>
        <a:lstStyle/>
        <a:p>
          <a:endParaRPr lang="ru-RU"/>
        </a:p>
      </dgm:t>
    </dgm:pt>
    <dgm:pt modelId="{FD2206F6-700F-45EE-A28E-1E8B38DDE19E}" type="sibTrans" cxnId="{3CB09D16-E584-4B84-937E-E136475BB564}">
      <dgm:prSet/>
      <dgm:spPr/>
      <dgm:t>
        <a:bodyPr/>
        <a:lstStyle/>
        <a:p>
          <a:endParaRPr lang="ru-RU"/>
        </a:p>
      </dgm:t>
    </dgm:pt>
    <dgm:pt modelId="{DF15BCE4-FB84-4C8B-A702-FA1619A557DE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Новое качество жизни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3F41BFCF-5BA5-42AE-8634-92F90FA5BF69}" type="parTrans" cxnId="{A1670FED-6603-4669-9D03-38CD310497E4}">
      <dgm:prSet/>
      <dgm:spPr/>
      <dgm:t>
        <a:bodyPr/>
        <a:lstStyle/>
        <a:p>
          <a:endParaRPr lang="ru-RU"/>
        </a:p>
      </dgm:t>
    </dgm:pt>
    <dgm:pt modelId="{564BD764-0B7A-45C5-9C6B-03FFDA55F776}" type="sibTrans" cxnId="{A1670FED-6603-4669-9D03-38CD310497E4}">
      <dgm:prSet/>
      <dgm:spPr/>
      <dgm:t>
        <a:bodyPr/>
        <a:lstStyle/>
        <a:p>
          <a:endParaRPr lang="ru-RU"/>
        </a:p>
      </dgm:t>
    </dgm:pt>
    <dgm:pt modelId="{937B90AE-287D-4EF1-95F3-0264C1BD1F9F}">
      <dgm:prSet phldrT="[Текст]" custT="1"/>
      <dgm:spPr/>
      <dgm:t>
        <a:bodyPr/>
        <a:lstStyle/>
        <a:p>
          <a:r>
            <a:rPr lang="ru-RU" sz="1800" b="1" smtClean="0">
              <a:latin typeface="Times New Roman" pitchFamily="18" charset="0"/>
              <a:cs typeface="Times New Roman" pitchFamily="18" charset="0"/>
            </a:rPr>
            <a:t>Развитие экономики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4E3783B8-823A-4947-BECC-D00F0D2DA5C1}" type="parTrans" cxnId="{7C48F17C-2F5B-474A-BCF5-2ECA75BB0F7F}">
      <dgm:prSet/>
      <dgm:spPr/>
      <dgm:t>
        <a:bodyPr/>
        <a:lstStyle/>
        <a:p>
          <a:endParaRPr lang="ru-RU"/>
        </a:p>
      </dgm:t>
    </dgm:pt>
    <dgm:pt modelId="{B60260FC-3734-4741-8EA5-777A0A2C4D6D}" type="sibTrans" cxnId="{7C48F17C-2F5B-474A-BCF5-2ECA75BB0F7F}">
      <dgm:prSet/>
      <dgm:spPr/>
      <dgm:t>
        <a:bodyPr/>
        <a:lstStyle/>
        <a:p>
          <a:endParaRPr lang="ru-RU"/>
        </a:p>
      </dgm:t>
    </dgm:pt>
    <dgm:pt modelId="{C33BD382-B08C-4547-983F-7802C37813F0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Эффективное муниципальное управление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95A7961A-1FC8-42E4-A58E-CDF30689849D}" type="parTrans" cxnId="{7317EF3F-A679-4013-85D8-9108D29F60B8}">
      <dgm:prSet/>
      <dgm:spPr/>
      <dgm:t>
        <a:bodyPr/>
        <a:lstStyle/>
        <a:p>
          <a:endParaRPr lang="ru-RU"/>
        </a:p>
      </dgm:t>
    </dgm:pt>
    <dgm:pt modelId="{3BAAB008-6D4D-48AB-B19A-E7823900E4D0}" type="sibTrans" cxnId="{7317EF3F-A679-4013-85D8-9108D29F60B8}">
      <dgm:prSet/>
      <dgm:spPr/>
      <dgm:t>
        <a:bodyPr/>
        <a:lstStyle/>
        <a:p>
          <a:endParaRPr lang="ru-RU"/>
        </a:p>
      </dgm:t>
    </dgm:pt>
    <dgm:pt modelId="{20BECA36-5E41-4754-B290-773D116CBE45}" type="pres">
      <dgm:prSet presAssocID="{D2AB9174-8041-4EFB-A13A-0B7BC081D4F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380980-D59C-4411-BCCA-BD3F5D34A479}" type="pres">
      <dgm:prSet presAssocID="{A4549659-CB23-4B03-9914-10112DC4A1B9}" presName="centerShape" presStyleLbl="node0" presStyleIdx="0" presStyleCnt="1" custScaleX="108032" custScaleY="105434"/>
      <dgm:spPr/>
      <dgm:t>
        <a:bodyPr/>
        <a:lstStyle/>
        <a:p>
          <a:endParaRPr lang="ru-RU"/>
        </a:p>
      </dgm:t>
    </dgm:pt>
    <dgm:pt modelId="{04B2C144-30A7-4B43-AF3D-063B6CFB16FE}" type="pres">
      <dgm:prSet presAssocID="{DF15BCE4-FB84-4C8B-A702-FA1619A557DE}" presName="node" presStyleLbl="node1" presStyleIdx="0" presStyleCnt="3" custScaleX="147018" custScaleY="141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3C05CC-0721-4500-BBE8-0348DC418DFA}" type="pres">
      <dgm:prSet presAssocID="{DF15BCE4-FB84-4C8B-A702-FA1619A557DE}" presName="dummy" presStyleCnt="0"/>
      <dgm:spPr/>
    </dgm:pt>
    <dgm:pt modelId="{7331648E-5BAA-4660-8FC6-DB3E0572E6EC}" type="pres">
      <dgm:prSet presAssocID="{564BD764-0B7A-45C5-9C6B-03FFDA55F776}" presName="sibTrans" presStyleLbl="sibTrans2D1" presStyleIdx="0" presStyleCnt="3"/>
      <dgm:spPr/>
      <dgm:t>
        <a:bodyPr/>
        <a:lstStyle/>
        <a:p>
          <a:endParaRPr lang="ru-RU"/>
        </a:p>
      </dgm:t>
    </dgm:pt>
    <dgm:pt modelId="{C87BB52B-6262-4D55-9BE4-2C9C55AC28F6}" type="pres">
      <dgm:prSet presAssocID="{937B90AE-287D-4EF1-95F3-0264C1BD1F9F}" presName="node" presStyleLbl="node1" presStyleIdx="1" presStyleCnt="3" custScaleX="141557" custScaleY="1450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B1B971-2409-4DE6-9497-F8016C610C12}" type="pres">
      <dgm:prSet presAssocID="{937B90AE-287D-4EF1-95F3-0264C1BD1F9F}" presName="dummy" presStyleCnt="0"/>
      <dgm:spPr/>
    </dgm:pt>
    <dgm:pt modelId="{934CCDD7-8DF2-4DA0-BD18-85A7AA79048C}" type="pres">
      <dgm:prSet presAssocID="{B60260FC-3734-4741-8EA5-777A0A2C4D6D}" presName="sibTrans" presStyleLbl="sibTrans2D1" presStyleIdx="1" presStyleCnt="3" custScaleX="102131" custScaleY="100196"/>
      <dgm:spPr/>
      <dgm:t>
        <a:bodyPr/>
        <a:lstStyle/>
        <a:p>
          <a:endParaRPr lang="ru-RU"/>
        </a:p>
      </dgm:t>
    </dgm:pt>
    <dgm:pt modelId="{72147F6D-1961-41F9-ABB3-FDA6219AE332}" type="pres">
      <dgm:prSet presAssocID="{C33BD382-B08C-4547-983F-7802C37813F0}" presName="node" presStyleLbl="node1" presStyleIdx="2" presStyleCnt="3" custScaleX="148688" custScaleY="1450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685639-3010-44D9-8A49-3E3011794C4D}" type="pres">
      <dgm:prSet presAssocID="{C33BD382-B08C-4547-983F-7802C37813F0}" presName="dummy" presStyleCnt="0"/>
      <dgm:spPr/>
    </dgm:pt>
    <dgm:pt modelId="{4E7083C7-2BF0-4162-AD50-D6CB42E34209}" type="pres">
      <dgm:prSet presAssocID="{3BAAB008-6D4D-48AB-B19A-E7823900E4D0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74EE304A-ABBD-4712-9DB4-22C9AA4610A0}" type="presOf" srcId="{937B90AE-287D-4EF1-95F3-0264C1BD1F9F}" destId="{C87BB52B-6262-4D55-9BE4-2C9C55AC28F6}" srcOrd="0" destOrd="0" presId="urn:microsoft.com/office/officeart/2005/8/layout/radial6"/>
    <dgm:cxn modelId="{7317EF3F-A679-4013-85D8-9108D29F60B8}" srcId="{A4549659-CB23-4B03-9914-10112DC4A1B9}" destId="{C33BD382-B08C-4547-983F-7802C37813F0}" srcOrd="2" destOrd="0" parTransId="{95A7961A-1FC8-42E4-A58E-CDF30689849D}" sibTransId="{3BAAB008-6D4D-48AB-B19A-E7823900E4D0}"/>
    <dgm:cxn modelId="{1C6EBCFB-4B6C-460A-BCCC-B4C2E735783C}" type="presOf" srcId="{D2AB9174-8041-4EFB-A13A-0B7BC081D4F2}" destId="{20BECA36-5E41-4754-B290-773D116CBE45}" srcOrd="0" destOrd="0" presId="urn:microsoft.com/office/officeart/2005/8/layout/radial6"/>
    <dgm:cxn modelId="{B139F432-2968-4346-8BA5-ED6D9972EA51}" type="presOf" srcId="{DF15BCE4-FB84-4C8B-A702-FA1619A557DE}" destId="{04B2C144-30A7-4B43-AF3D-063B6CFB16FE}" srcOrd="0" destOrd="0" presId="urn:microsoft.com/office/officeart/2005/8/layout/radial6"/>
    <dgm:cxn modelId="{044068A8-237F-4796-9072-87CBA11E6125}" type="presOf" srcId="{C33BD382-B08C-4547-983F-7802C37813F0}" destId="{72147F6D-1961-41F9-ABB3-FDA6219AE332}" srcOrd="0" destOrd="0" presId="urn:microsoft.com/office/officeart/2005/8/layout/radial6"/>
    <dgm:cxn modelId="{7C48F17C-2F5B-474A-BCF5-2ECA75BB0F7F}" srcId="{A4549659-CB23-4B03-9914-10112DC4A1B9}" destId="{937B90AE-287D-4EF1-95F3-0264C1BD1F9F}" srcOrd="1" destOrd="0" parTransId="{4E3783B8-823A-4947-BECC-D00F0D2DA5C1}" sibTransId="{B60260FC-3734-4741-8EA5-777A0A2C4D6D}"/>
    <dgm:cxn modelId="{3CB09D16-E584-4B84-937E-E136475BB564}" srcId="{D2AB9174-8041-4EFB-A13A-0B7BC081D4F2}" destId="{A4549659-CB23-4B03-9914-10112DC4A1B9}" srcOrd="0" destOrd="0" parTransId="{3D554C80-3E5B-4D4C-8CC0-50DC4355DBF8}" sibTransId="{FD2206F6-700F-45EE-A28E-1E8B38DDE19E}"/>
    <dgm:cxn modelId="{A1670FED-6603-4669-9D03-38CD310497E4}" srcId="{A4549659-CB23-4B03-9914-10112DC4A1B9}" destId="{DF15BCE4-FB84-4C8B-A702-FA1619A557DE}" srcOrd="0" destOrd="0" parTransId="{3F41BFCF-5BA5-42AE-8634-92F90FA5BF69}" sibTransId="{564BD764-0B7A-45C5-9C6B-03FFDA55F776}"/>
    <dgm:cxn modelId="{E93F82AC-AE73-49F4-9095-59C58817DA5F}" type="presOf" srcId="{A4549659-CB23-4B03-9914-10112DC4A1B9}" destId="{71380980-D59C-4411-BCCA-BD3F5D34A479}" srcOrd="0" destOrd="0" presId="urn:microsoft.com/office/officeart/2005/8/layout/radial6"/>
    <dgm:cxn modelId="{959B74DF-5D88-4813-9FAB-8842E6F2344A}" type="presOf" srcId="{B60260FC-3734-4741-8EA5-777A0A2C4D6D}" destId="{934CCDD7-8DF2-4DA0-BD18-85A7AA79048C}" srcOrd="0" destOrd="0" presId="urn:microsoft.com/office/officeart/2005/8/layout/radial6"/>
    <dgm:cxn modelId="{41176ECF-DAE0-4090-9A93-C629F561F311}" type="presOf" srcId="{564BD764-0B7A-45C5-9C6B-03FFDA55F776}" destId="{7331648E-5BAA-4660-8FC6-DB3E0572E6EC}" srcOrd="0" destOrd="0" presId="urn:microsoft.com/office/officeart/2005/8/layout/radial6"/>
    <dgm:cxn modelId="{1DA193DA-F94E-4155-8747-8855AF01D524}" type="presOf" srcId="{3BAAB008-6D4D-48AB-B19A-E7823900E4D0}" destId="{4E7083C7-2BF0-4162-AD50-D6CB42E34209}" srcOrd="0" destOrd="0" presId="urn:microsoft.com/office/officeart/2005/8/layout/radial6"/>
    <dgm:cxn modelId="{B0EA3D93-72AE-4D2A-94FA-89DC10AB4222}" type="presParOf" srcId="{20BECA36-5E41-4754-B290-773D116CBE45}" destId="{71380980-D59C-4411-BCCA-BD3F5D34A479}" srcOrd="0" destOrd="0" presId="urn:microsoft.com/office/officeart/2005/8/layout/radial6"/>
    <dgm:cxn modelId="{918416E7-337F-4935-BA7D-55C8DA876F29}" type="presParOf" srcId="{20BECA36-5E41-4754-B290-773D116CBE45}" destId="{04B2C144-30A7-4B43-AF3D-063B6CFB16FE}" srcOrd="1" destOrd="0" presId="urn:microsoft.com/office/officeart/2005/8/layout/radial6"/>
    <dgm:cxn modelId="{BB00A176-E2AE-4D9C-9F12-E519C6C5DA90}" type="presParOf" srcId="{20BECA36-5E41-4754-B290-773D116CBE45}" destId="{443C05CC-0721-4500-BBE8-0348DC418DFA}" srcOrd="2" destOrd="0" presId="urn:microsoft.com/office/officeart/2005/8/layout/radial6"/>
    <dgm:cxn modelId="{0E08AD0F-60D9-4611-AA9B-554271C48D5D}" type="presParOf" srcId="{20BECA36-5E41-4754-B290-773D116CBE45}" destId="{7331648E-5BAA-4660-8FC6-DB3E0572E6EC}" srcOrd="3" destOrd="0" presId="urn:microsoft.com/office/officeart/2005/8/layout/radial6"/>
    <dgm:cxn modelId="{A5F4A0C8-C000-446B-AF06-FB4AF8D2AC92}" type="presParOf" srcId="{20BECA36-5E41-4754-B290-773D116CBE45}" destId="{C87BB52B-6262-4D55-9BE4-2C9C55AC28F6}" srcOrd="4" destOrd="0" presId="urn:microsoft.com/office/officeart/2005/8/layout/radial6"/>
    <dgm:cxn modelId="{E4494EB1-C078-498B-A0E9-75E90D6307C6}" type="presParOf" srcId="{20BECA36-5E41-4754-B290-773D116CBE45}" destId="{AAB1B971-2409-4DE6-9497-F8016C610C12}" srcOrd="5" destOrd="0" presId="urn:microsoft.com/office/officeart/2005/8/layout/radial6"/>
    <dgm:cxn modelId="{A7E860D6-A807-4DBA-87D3-C59448182579}" type="presParOf" srcId="{20BECA36-5E41-4754-B290-773D116CBE45}" destId="{934CCDD7-8DF2-4DA0-BD18-85A7AA79048C}" srcOrd="6" destOrd="0" presId="urn:microsoft.com/office/officeart/2005/8/layout/radial6"/>
    <dgm:cxn modelId="{6DA31378-8283-46DD-8609-65FB7588FAA4}" type="presParOf" srcId="{20BECA36-5E41-4754-B290-773D116CBE45}" destId="{72147F6D-1961-41F9-ABB3-FDA6219AE332}" srcOrd="7" destOrd="0" presId="urn:microsoft.com/office/officeart/2005/8/layout/radial6"/>
    <dgm:cxn modelId="{27806110-E34C-4966-942C-AE19E937012B}" type="presParOf" srcId="{20BECA36-5E41-4754-B290-773D116CBE45}" destId="{75685639-3010-44D9-8A49-3E3011794C4D}" srcOrd="8" destOrd="0" presId="urn:microsoft.com/office/officeart/2005/8/layout/radial6"/>
    <dgm:cxn modelId="{AD7BF127-5ED9-45C5-8005-6A8D553176A4}" type="presParOf" srcId="{20BECA36-5E41-4754-B290-773D116CBE45}" destId="{4E7083C7-2BF0-4162-AD50-D6CB42E34209}" srcOrd="9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54DD9C-3FB1-4D83-ABBC-1F977E8CE4BC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C2D68614-EA3C-4D31-9808-C00F99CD1C6C}">
      <dgm:prSet phldrT="[Текст]"/>
      <dgm:spPr>
        <a:solidFill>
          <a:srgbClr val="FF0066"/>
        </a:solidFill>
      </dgm:spPr>
      <dgm:t>
        <a:bodyPr/>
        <a:lstStyle/>
        <a:p>
          <a:r>
            <a:rPr lang="ru-RU" dirty="0" smtClean="0"/>
            <a:t>2022 год, 84,0% </a:t>
          </a:r>
          <a:endParaRPr lang="ru-RU" dirty="0"/>
        </a:p>
      </dgm:t>
    </dgm:pt>
    <dgm:pt modelId="{962D24DA-D2C0-4B69-8A3F-12D6437E3E30}" type="parTrans" cxnId="{00F5318E-5ED6-43CA-938E-15245F1570FB}">
      <dgm:prSet/>
      <dgm:spPr/>
      <dgm:t>
        <a:bodyPr/>
        <a:lstStyle/>
        <a:p>
          <a:endParaRPr lang="ru-RU"/>
        </a:p>
      </dgm:t>
    </dgm:pt>
    <dgm:pt modelId="{75F6BC05-C6B5-4993-8121-D4B1B0225A33}" type="sibTrans" cxnId="{00F5318E-5ED6-43CA-938E-15245F1570FB}">
      <dgm:prSet/>
      <dgm:spPr/>
      <dgm:t>
        <a:bodyPr/>
        <a:lstStyle/>
        <a:p>
          <a:endParaRPr lang="ru-RU"/>
        </a:p>
      </dgm:t>
    </dgm:pt>
    <dgm:pt modelId="{65DB0276-84FA-4793-BDD7-2BDEC722614A}">
      <dgm:prSet phldrT="[Текст]"/>
      <dgm:spPr>
        <a:solidFill>
          <a:srgbClr val="00B0F0"/>
        </a:solidFill>
      </dgm:spPr>
      <dgm:t>
        <a:bodyPr/>
        <a:lstStyle/>
        <a:p>
          <a:r>
            <a:rPr lang="ru-RU" dirty="0" smtClean="0"/>
            <a:t>2021 год, 84,0%</a:t>
          </a:r>
          <a:endParaRPr lang="ru-RU" dirty="0"/>
        </a:p>
      </dgm:t>
    </dgm:pt>
    <dgm:pt modelId="{C0832B3F-87CF-490F-B96A-16BF5CC51B36}" type="sibTrans" cxnId="{B56CDA6E-5AC3-44EE-9729-1F0AAC2B0764}">
      <dgm:prSet/>
      <dgm:spPr/>
      <dgm:t>
        <a:bodyPr/>
        <a:lstStyle/>
        <a:p>
          <a:endParaRPr lang="ru-RU"/>
        </a:p>
      </dgm:t>
    </dgm:pt>
    <dgm:pt modelId="{87CB2DE9-1D2F-4CB4-8624-5FC1FB3AD7DD}" type="parTrans" cxnId="{B56CDA6E-5AC3-44EE-9729-1F0AAC2B0764}">
      <dgm:prSet/>
      <dgm:spPr/>
      <dgm:t>
        <a:bodyPr/>
        <a:lstStyle/>
        <a:p>
          <a:endParaRPr lang="ru-RU"/>
        </a:p>
      </dgm:t>
    </dgm:pt>
    <dgm:pt modelId="{7F8884BB-6C35-45B1-A841-70FEAA9AEA75}" type="pres">
      <dgm:prSet presAssocID="{B354DD9C-3FB1-4D83-ABBC-1F977E8CE4BC}" presName="linearFlow" presStyleCnt="0">
        <dgm:presLayoutVars>
          <dgm:dir/>
          <dgm:resizeHandles val="exact"/>
        </dgm:presLayoutVars>
      </dgm:prSet>
      <dgm:spPr/>
    </dgm:pt>
    <dgm:pt modelId="{B8398690-A5EF-4327-8D7D-470521438936}" type="pres">
      <dgm:prSet presAssocID="{65DB0276-84FA-4793-BDD7-2BDEC722614A}" presName="composite" presStyleCnt="0"/>
      <dgm:spPr/>
    </dgm:pt>
    <dgm:pt modelId="{7735A0FB-F60E-43B3-92D9-700783173C54}" type="pres">
      <dgm:prSet presAssocID="{65DB0276-84FA-4793-BDD7-2BDEC722614A}" presName="imgShp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  <dgm:t>
        <a:bodyPr/>
        <a:lstStyle/>
        <a:p>
          <a:endParaRPr lang="ru-RU"/>
        </a:p>
      </dgm:t>
    </dgm:pt>
    <dgm:pt modelId="{D5DB73D7-CD47-48E4-86CC-5BF9E68242D1}" type="pres">
      <dgm:prSet presAssocID="{65DB0276-84FA-4793-BDD7-2BDEC722614A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22DEA2-A2AD-4684-9D19-E355B15553BA}" type="pres">
      <dgm:prSet presAssocID="{C0832B3F-87CF-490F-B96A-16BF5CC51B36}" presName="spacing" presStyleCnt="0"/>
      <dgm:spPr/>
    </dgm:pt>
    <dgm:pt modelId="{DC819DF7-FAA9-4369-B53E-FA7C55E9B131}" type="pres">
      <dgm:prSet presAssocID="{C2D68614-EA3C-4D31-9808-C00F99CD1C6C}" presName="composite" presStyleCnt="0"/>
      <dgm:spPr/>
    </dgm:pt>
    <dgm:pt modelId="{2C231501-68D6-4FE7-8099-1741585D4DDA}" type="pres">
      <dgm:prSet presAssocID="{C2D68614-EA3C-4D31-9808-C00F99CD1C6C}" presName="imgShp" presStyleLbl="fgImgPlace1" presStyleIdx="1" presStyleCnt="2" custLinFactNeighborX="1429" custLinFactNeighborY="-3216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  <dgm:t>
        <a:bodyPr/>
        <a:lstStyle/>
        <a:p>
          <a:endParaRPr lang="ru-RU"/>
        </a:p>
      </dgm:t>
    </dgm:pt>
    <dgm:pt modelId="{F6682505-D5F4-42C2-9064-A580F125C80E}" type="pres">
      <dgm:prSet presAssocID="{C2D68614-EA3C-4D31-9808-C00F99CD1C6C}" presName="txShp" presStyleLbl="node1" presStyleIdx="1" presStyleCnt="2" custLinFactNeighborX="720" custLinFactNeighborY="-28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6CDA6E-5AC3-44EE-9729-1F0AAC2B0764}" srcId="{B354DD9C-3FB1-4D83-ABBC-1F977E8CE4BC}" destId="{65DB0276-84FA-4793-BDD7-2BDEC722614A}" srcOrd="0" destOrd="0" parTransId="{87CB2DE9-1D2F-4CB4-8624-5FC1FB3AD7DD}" sibTransId="{C0832B3F-87CF-490F-B96A-16BF5CC51B36}"/>
    <dgm:cxn modelId="{1E11770E-4FCF-491D-A347-ED60183A7153}" type="presOf" srcId="{C2D68614-EA3C-4D31-9808-C00F99CD1C6C}" destId="{F6682505-D5F4-42C2-9064-A580F125C80E}" srcOrd="0" destOrd="0" presId="urn:microsoft.com/office/officeart/2005/8/layout/vList3"/>
    <dgm:cxn modelId="{8D87B00A-9CFB-48E7-A40E-65374DE9B593}" type="presOf" srcId="{B354DD9C-3FB1-4D83-ABBC-1F977E8CE4BC}" destId="{7F8884BB-6C35-45B1-A841-70FEAA9AEA75}" srcOrd="0" destOrd="0" presId="urn:microsoft.com/office/officeart/2005/8/layout/vList3"/>
    <dgm:cxn modelId="{00F5318E-5ED6-43CA-938E-15245F1570FB}" srcId="{B354DD9C-3FB1-4D83-ABBC-1F977E8CE4BC}" destId="{C2D68614-EA3C-4D31-9808-C00F99CD1C6C}" srcOrd="1" destOrd="0" parTransId="{962D24DA-D2C0-4B69-8A3F-12D6437E3E30}" sibTransId="{75F6BC05-C6B5-4993-8121-D4B1B0225A33}"/>
    <dgm:cxn modelId="{15514476-7545-41E1-84C9-DEF330C0990B}" type="presOf" srcId="{65DB0276-84FA-4793-BDD7-2BDEC722614A}" destId="{D5DB73D7-CD47-48E4-86CC-5BF9E68242D1}" srcOrd="0" destOrd="0" presId="urn:microsoft.com/office/officeart/2005/8/layout/vList3"/>
    <dgm:cxn modelId="{AFE0FEB7-3A43-4490-B287-52CEDDEACA8F}" type="presParOf" srcId="{7F8884BB-6C35-45B1-A841-70FEAA9AEA75}" destId="{B8398690-A5EF-4327-8D7D-470521438936}" srcOrd="0" destOrd="0" presId="urn:microsoft.com/office/officeart/2005/8/layout/vList3"/>
    <dgm:cxn modelId="{023A0375-CFD0-4EC3-BE00-BDFB882197A3}" type="presParOf" srcId="{B8398690-A5EF-4327-8D7D-470521438936}" destId="{7735A0FB-F60E-43B3-92D9-700783173C54}" srcOrd="0" destOrd="0" presId="urn:microsoft.com/office/officeart/2005/8/layout/vList3"/>
    <dgm:cxn modelId="{EFBFDA05-4EE8-4193-8D54-371920913923}" type="presParOf" srcId="{B8398690-A5EF-4327-8D7D-470521438936}" destId="{D5DB73D7-CD47-48E4-86CC-5BF9E68242D1}" srcOrd="1" destOrd="0" presId="urn:microsoft.com/office/officeart/2005/8/layout/vList3"/>
    <dgm:cxn modelId="{47F8BB10-C5DF-4A32-B6C6-A23865DCAFA1}" type="presParOf" srcId="{7F8884BB-6C35-45B1-A841-70FEAA9AEA75}" destId="{B522DEA2-A2AD-4684-9D19-E355B15553BA}" srcOrd="1" destOrd="0" presId="urn:microsoft.com/office/officeart/2005/8/layout/vList3"/>
    <dgm:cxn modelId="{205C9765-880A-42FB-84B4-CB8D3750D7CA}" type="presParOf" srcId="{7F8884BB-6C35-45B1-A841-70FEAA9AEA75}" destId="{DC819DF7-FAA9-4369-B53E-FA7C55E9B131}" srcOrd="2" destOrd="0" presId="urn:microsoft.com/office/officeart/2005/8/layout/vList3"/>
    <dgm:cxn modelId="{6D9B8934-0529-4E6C-A45D-1E79E2ED1334}" type="presParOf" srcId="{DC819DF7-FAA9-4369-B53E-FA7C55E9B131}" destId="{2C231501-68D6-4FE7-8099-1741585D4DDA}" srcOrd="0" destOrd="0" presId="urn:microsoft.com/office/officeart/2005/8/layout/vList3"/>
    <dgm:cxn modelId="{1D86E001-E83B-4637-8EAB-E30E531CE425}" type="presParOf" srcId="{DC819DF7-FAA9-4369-B53E-FA7C55E9B131}" destId="{F6682505-D5F4-42C2-9064-A580F125C80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3B16D6-4DCE-45CF-ADA4-8A259B6A90AE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402897-CDC8-48F9-8EE5-A57F98CA1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000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402897-CDC8-48F9-8EE5-A57F98CA1F0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177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402897-CDC8-48F9-8EE5-A57F98CA1F01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093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352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830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624220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1885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26139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081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311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858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8A7CC-333E-41DE-A68C-7FEC577F0B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9655041"/>
      </p:ext>
    </p:extLst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033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275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684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291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032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293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657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500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836BB-221B-4F9C-A58E-7F54F0132C7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0513BE8-C78F-45D0-83F1-20C75CE82E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75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7" r:id="rId1"/>
    <p:sldLayoutId id="2147484148" r:id="rId2"/>
    <p:sldLayoutId id="2147484149" r:id="rId3"/>
    <p:sldLayoutId id="2147484150" r:id="rId4"/>
    <p:sldLayoutId id="2147484151" r:id="rId5"/>
    <p:sldLayoutId id="2147484152" r:id="rId6"/>
    <p:sldLayoutId id="2147484153" r:id="rId7"/>
    <p:sldLayoutId id="2147484154" r:id="rId8"/>
    <p:sldLayoutId id="2147484155" r:id="rId9"/>
    <p:sldLayoutId id="2147484156" r:id="rId10"/>
    <p:sldLayoutId id="2147484157" r:id="rId11"/>
    <p:sldLayoutId id="2147484158" r:id="rId12"/>
    <p:sldLayoutId id="2147484159" r:id="rId13"/>
    <p:sldLayoutId id="2147484160" r:id="rId14"/>
    <p:sldLayoutId id="2147484161" r:id="rId15"/>
    <p:sldLayoutId id="2147484162" r:id="rId16"/>
    <p:sldLayoutId id="214748416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9.jp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33.jpeg"/><Relationship Id="rId4" Type="http://schemas.openxmlformats.org/officeDocument/2006/relationships/image" Target="../media/image30.jpg"/><Relationship Id="rId9" Type="http://schemas.microsoft.com/office/2007/relationships/diagramDrawing" Target="../diagrams/drawin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chart" Target="../charts/char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chart" Target="../charts/char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808" y="4344712"/>
            <a:ext cx="3765630" cy="253185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808" y="-1"/>
            <a:ext cx="3816377" cy="263632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02"/>
            <a:ext cx="4307558" cy="26030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" t="1928" r="1496" b="1350"/>
          <a:stretch/>
        </p:blipFill>
        <p:spPr>
          <a:xfrm>
            <a:off x="4513380" y="4344712"/>
            <a:ext cx="3782617" cy="251328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373" y="55032"/>
            <a:ext cx="4093688" cy="258128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5" y="4344713"/>
            <a:ext cx="4357804" cy="251328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9" y="2534893"/>
            <a:ext cx="9144000" cy="963533"/>
          </a:xfrm>
        </p:spPr>
        <p:txBody>
          <a:bodyPr>
            <a:normAutofit fontScale="90000"/>
          </a:bodyPr>
          <a:lstStyle/>
          <a:p>
            <a:r>
              <a:rPr lang="ru-RU" sz="5400" b="1" spc="300" dirty="0" smtClean="0">
                <a:ln>
                  <a:solidFill>
                    <a:schemeClr val="tx1"/>
                  </a:solidFill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</a:t>
            </a:r>
            <a:endParaRPr lang="ru-RU" sz="5400" b="1" spc="300" dirty="0">
              <a:ln>
                <a:solidFill>
                  <a:schemeClr val="tx1"/>
                </a:solidFill>
              </a:ln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6678" y="3563251"/>
            <a:ext cx="10678643" cy="71663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ГОДОВОМУ ОТЧЕТУ ОБ ИСПОЛНЕНИИ БЮДЖЕТА МУНИЦИПАЛЬНОГО РАЙОНА «ДМИТРИЕВСКИЙ РАЙОН» КУРСКОЙ ОБЛАСТИ ЗА 2022 ГОД</a:t>
            </a:r>
            <a:endParaRPr lang="ru-RU" sz="2000" b="1" dirty="0">
              <a:ln>
                <a:solidFill>
                  <a:schemeClr val="tx1"/>
                </a:solidFill>
              </a:ln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23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180114" y="246390"/>
            <a:ext cx="8147793" cy="812387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бюджета по доходам муниципального района «Дмитриевский район» Курской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17558" y="1165277"/>
            <a:ext cx="32340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>
              <a:defRPr/>
            </a:pPr>
            <a:endParaRPr lang="ru-RU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36" name="Диаграмма 35"/>
          <p:cNvGraphicFramePr/>
          <p:nvPr>
            <p:extLst>
              <p:ext uri="{D42A27DB-BD31-4B8C-83A1-F6EECF244321}">
                <p14:modId xmlns:p14="http://schemas.microsoft.com/office/powerpoint/2010/main" val="1193749452"/>
              </p:ext>
            </p:extLst>
          </p:nvPr>
        </p:nvGraphicFramePr>
        <p:xfrm>
          <a:off x="1395663" y="1511166"/>
          <a:ext cx="7911966" cy="4745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64" y="349087"/>
            <a:ext cx="499250" cy="60699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532" y="3715351"/>
            <a:ext cx="4681728" cy="2926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нутый угол 7"/>
          <p:cNvSpPr/>
          <p:nvPr/>
        </p:nvSpPr>
        <p:spPr>
          <a:xfrm>
            <a:off x="8137322" y="1223038"/>
            <a:ext cx="4054678" cy="588570"/>
          </a:xfrm>
          <a:prstGeom prst="foldedCorner">
            <a:avLst/>
          </a:prstGeom>
          <a:solidFill>
            <a:srgbClr val="00CC99"/>
          </a:solidFill>
          <a:effectLst>
            <a:glow rad="635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всего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541 832,9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 102,5%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плану</a:t>
            </a:r>
          </a:p>
        </p:txBody>
      </p:sp>
    </p:spTree>
    <p:extLst>
      <p:ext uri="{BB962C8B-B14F-4D97-AF65-F5344CB8AC3E}">
        <p14:creationId xmlns:p14="http://schemas.microsoft.com/office/powerpoint/2010/main" val="389134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180114" y="246390"/>
            <a:ext cx="8147793" cy="812387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бюджета по доходам муниципального района «Дмитриевский район» Курской области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07522755"/>
              </p:ext>
            </p:extLst>
          </p:nvPr>
        </p:nvGraphicFramePr>
        <p:xfrm>
          <a:off x="1428750" y="1466850"/>
          <a:ext cx="9191625" cy="512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64" y="349087"/>
            <a:ext cx="499250" cy="60699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Загнутый угол 12"/>
          <p:cNvSpPr/>
          <p:nvPr/>
        </p:nvSpPr>
        <p:spPr>
          <a:xfrm>
            <a:off x="7731187" y="1170809"/>
            <a:ext cx="4032448" cy="576064"/>
          </a:xfrm>
          <a:prstGeom prst="foldedCorner">
            <a:avLst/>
          </a:prstGeom>
          <a:solidFill>
            <a:srgbClr val="CCFF99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за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всего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156 187,2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101,5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к плану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212" y="1746873"/>
            <a:ext cx="3281388" cy="2188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715" y="3897305"/>
            <a:ext cx="3346383" cy="2509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448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80114" y="246390"/>
            <a:ext cx="8147793" cy="812387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бюджета по доходам муниципального района «Дмитриевский район» Курской области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64" y="349087"/>
            <a:ext cx="499250" cy="60699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992331595"/>
              </p:ext>
            </p:extLst>
          </p:nvPr>
        </p:nvGraphicFramePr>
        <p:xfrm>
          <a:off x="895149" y="956079"/>
          <a:ext cx="9575627" cy="5381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035553" y="3702424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нутый угол 5"/>
          <p:cNvSpPr/>
          <p:nvPr/>
        </p:nvSpPr>
        <p:spPr>
          <a:xfrm>
            <a:off x="8065163" y="1223038"/>
            <a:ext cx="4046155" cy="614727"/>
          </a:xfrm>
          <a:prstGeom prst="foldedCorner">
            <a:avLst/>
          </a:prstGeom>
          <a:solidFill>
            <a:srgbClr val="00CC99"/>
          </a:solidFill>
          <a:effectLst>
            <a:glow rad="635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всего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49 671,9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 105,5 %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плану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435" y="5120640"/>
            <a:ext cx="2535883" cy="1612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40" y="5369216"/>
            <a:ext cx="1672627" cy="111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72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41344966"/>
              </p:ext>
            </p:extLst>
          </p:nvPr>
        </p:nvGraphicFramePr>
        <p:xfrm>
          <a:off x="1318661" y="1223037"/>
          <a:ext cx="9152115" cy="5115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2180114" y="246390"/>
            <a:ext cx="8147793" cy="812387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бюджета по доходам муниципального района «Дмитриевский район» Курской области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03" y="349087"/>
            <a:ext cx="499250" cy="60699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Загнутый угол 6"/>
          <p:cNvSpPr/>
          <p:nvPr/>
        </p:nvSpPr>
        <p:spPr>
          <a:xfrm>
            <a:off x="8065163" y="1223038"/>
            <a:ext cx="4046155" cy="614727"/>
          </a:xfrm>
          <a:prstGeom prst="foldedCorner">
            <a:avLst/>
          </a:prstGeom>
          <a:solidFill>
            <a:srgbClr val="00CC99"/>
          </a:solidFill>
          <a:effectLst>
            <a:glow rad="635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всего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335 973,5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 102,0 %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плану</a:t>
            </a:r>
          </a:p>
        </p:txBody>
      </p:sp>
    </p:spTree>
    <p:extLst>
      <p:ext uri="{BB962C8B-B14F-4D97-AF65-F5344CB8AC3E}">
        <p14:creationId xmlns:p14="http://schemas.microsoft.com/office/powerpoint/2010/main" val="3318559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7934" y="3810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ДОХОДОВ БЮДЖЕТА МУНИЦИПАЛЬНОГО РАЙОНА « ДМИТРИЕВСКИЙ РАЙОН» КУРСКОЙ ОБЛАСТИ ЗА 2022 ГОД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3693918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072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090" y="150118"/>
            <a:ext cx="9888985" cy="1586403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 ДОХОДОВ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РАЙОНА «ДМИТРИЕВСКИЙ РАЙОН» КУРСКОЙ ОБЛАСТИ ЗА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ГОД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5392986"/>
              </p:ext>
            </p:extLst>
          </p:nvPr>
        </p:nvGraphicFramePr>
        <p:xfrm>
          <a:off x="195672" y="1283515"/>
          <a:ext cx="11498582" cy="5229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7931"/>
                <a:gridCol w="1194908"/>
                <a:gridCol w="1208642"/>
                <a:gridCol w="1304784"/>
                <a:gridCol w="1182317"/>
              </a:tblGrid>
              <a:tr h="233287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муниципального района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2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Исполнено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 20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г.,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тыс.руб.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Утверждено на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2022 г., тыс.руб.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Исполнено за 2022 г., тыс.руб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исполнения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 на доходы физ. лиц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125 154,0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136 110,7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136 929,5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101,0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Акцизы на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нефтепродукты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11 398,7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12 343,5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13 280,1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107,5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совокупный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3 964,4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3 538,9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3 893,9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110,3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Гос. пошлина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1 814,3   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1 912,3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2 083,7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109,0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Доходы от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использования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имущества, находящегося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мун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 собственности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12 377,3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11 335,1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13 746,7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121,3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Платежи за пользование природными ресурсами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288,7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7,6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5,9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77,6</a:t>
                      </a: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оказания платных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услуг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6 161,4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6 659,0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6 819,8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107,7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Доходы от продажи матер. и нематериальных активов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3 163,1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28 653,4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28 670,7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102,4   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Штрафы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возмещение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ущерба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630,2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405,0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392,3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96,7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1153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неналог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 доходы(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нев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-28,9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-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36,7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ИТОГО  ДОХОДОВ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164 923,2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200 965,5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205 859,3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102,4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ПОСТУПЛЕНИЯ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416 373,1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327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846,2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335 973,5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102.4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Дотация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3 924,7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20 189,8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20 189,8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   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Субсидии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180 205,6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48 070,3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47 891,5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99,6</a:t>
                      </a:r>
                      <a:endParaRPr lang="ru-RU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Субвенции 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231 323,3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245 002,3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253 308,4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105,5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Иные межбюджетные      трансферты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2 572,8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17 075,4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17 075,4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безвоз.поступлен.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494,1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267,9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  267,9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100,0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Возврат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остатков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субвенций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-2147,4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-2 759,5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-2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759,5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522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ВСЕГО ДОХОДОВ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581 296,3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528 811,7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541 832,9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102,5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10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irishtimes.com/polopoly_fs/1.2390756.1444768811!/image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12" y="1196732"/>
            <a:ext cx="11377061" cy="5662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55546" y="181069"/>
            <a:ext cx="69398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  <a:t>расходы бюджета </a:t>
            </a:r>
            <a: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  <a:t>- выплачиваемые из бюджета </a:t>
            </a:r>
            <a:b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</a:br>
            <a: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  <a:t>денежные средства, за исключением средств, являющихся </a:t>
            </a:r>
            <a:b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</a:br>
            <a: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  <a:t>в соответствии с БЮДЖЕТНЫМ Кодексом источниками </a:t>
            </a:r>
            <a:b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</a:br>
            <a: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  <a:t>финансирования дефицита бюджета</a:t>
            </a:r>
            <a:endParaRPr lang="ru-RU" dirty="0">
              <a:solidFill>
                <a:srgbClr val="0033CC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362171" y="2866451"/>
            <a:ext cx="2616452" cy="1439501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РАСХОДЫ БЮДЖЕТА 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ПО ОСНОВНЫМ ФУНКЦИЯМ</a:t>
            </a:r>
          </a:p>
        </p:txBody>
      </p:sp>
      <p:sp>
        <p:nvSpPr>
          <p:cNvPr id="6" name="Стрелка вправо с вырезом 5"/>
          <p:cNvSpPr/>
          <p:nvPr/>
        </p:nvSpPr>
        <p:spPr>
          <a:xfrm>
            <a:off x="6904962" y="2257177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639955" y="1563217"/>
            <a:ext cx="135802" cy="44180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с вырезом 13"/>
          <p:cNvSpPr/>
          <p:nvPr/>
        </p:nvSpPr>
        <p:spPr>
          <a:xfrm>
            <a:off x="6901399" y="2643017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с вырезом 14"/>
          <p:cNvSpPr/>
          <p:nvPr/>
        </p:nvSpPr>
        <p:spPr>
          <a:xfrm>
            <a:off x="6870097" y="2996561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с вырезом 15"/>
          <p:cNvSpPr/>
          <p:nvPr/>
        </p:nvSpPr>
        <p:spPr>
          <a:xfrm>
            <a:off x="6879237" y="3367129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с вырезом 16"/>
          <p:cNvSpPr/>
          <p:nvPr/>
        </p:nvSpPr>
        <p:spPr>
          <a:xfrm>
            <a:off x="6936226" y="3794668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6933316" y="4138462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6936226" y="4438989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с вырезом 19"/>
          <p:cNvSpPr/>
          <p:nvPr/>
        </p:nvSpPr>
        <p:spPr>
          <a:xfrm>
            <a:off x="6971817" y="4825622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с вырезом 20"/>
          <p:cNvSpPr/>
          <p:nvPr/>
        </p:nvSpPr>
        <p:spPr>
          <a:xfrm>
            <a:off x="7020412" y="5288321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с вырезом 21"/>
          <p:cNvSpPr/>
          <p:nvPr/>
        </p:nvSpPr>
        <p:spPr>
          <a:xfrm>
            <a:off x="7001271" y="5611094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с вырезом 22"/>
          <p:cNvSpPr/>
          <p:nvPr/>
        </p:nvSpPr>
        <p:spPr>
          <a:xfrm>
            <a:off x="6082815" y="3411323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с вырезом 24"/>
          <p:cNvSpPr/>
          <p:nvPr/>
        </p:nvSpPr>
        <p:spPr>
          <a:xfrm>
            <a:off x="6854229" y="1575576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с вырезом 25"/>
          <p:cNvSpPr/>
          <p:nvPr/>
        </p:nvSpPr>
        <p:spPr>
          <a:xfrm>
            <a:off x="6870097" y="1890845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473291" y="1532708"/>
            <a:ext cx="4250280" cy="276999"/>
          </a:xfrm>
          <a:prstGeom prst="rect">
            <a:avLst/>
          </a:prstGeom>
          <a:solidFill>
            <a:srgbClr val="FFFF00"/>
          </a:solidFill>
          <a:ln>
            <a:gradFill>
              <a:gsLst>
                <a:gs pos="0">
                  <a:srgbClr val="E6F4C6"/>
                </a:gs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228600">
              <a:srgbClr val="FFFF00">
                <a:alpha val="40000"/>
              </a:srgbClr>
            </a:glo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Общегосударственные вопросы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473291" y="1850862"/>
            <a:ext cx="4250280" cy="264077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Национальная оборона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473291" y="2156094"/>
            <a:ext cx="4250280" cy="430638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Национальная безопасность и правоохранительная деятельность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495310" y="2640491"/>
            <a:ext cx="4228261" cy="269508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Национальная экономика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508522" y="2996561"/>
            <a:ext cx="4215049" cy="249804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Жилищно-коммунальное хозяйство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508521" y="3332927"/>
            <a:ext cx="4215049" cy="324283"/>
          </a:xfrm>
          <a:prstGeom prst="round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Охрана окружающей среды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508520" y="3751695"/>
            <a:ext cx="4215049" cy="307652"/>
          </a:xfrm>
          <a:prstGeom prst="roundRect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526736" y="4121583"/>
            <a:ext cx="4196833" cy="268383"/>
          </a:xfrm>
          <a:prstGeom prst="roundRect">
            <a:avLst/>
          </a:prstGeom>
          <a:solidFill>
            <a:srgbClr val="61D6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Культура и кинематография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526736" y="4452202"/>
            <a:ext cx="4196833" cy="256332"/>
          </a:xfrm>
          <a:prstGeom prst="roundRect">
            <a:avLst/>
          </a:prstGeom>
          <a:solidFill>
            <a:srgbClr val="FF0066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политика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508520" y="4804396"/>
            <a:ext cx="4215049" cy="346151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Физическая культура и спорт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08520" y="5258411"/>
            <a:ext cx="4215049" cy="264881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Обслуживание муниципального долга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473291" y="5604481"/>
            <a:ext cx="4250278" cy="255069"/>
          </a:xfrm>
          <a:prstGeom prst="roundRect">
            <a:avLst/>
          </a:prstGeom>
          <a:solidFill>
            <a:srgbClr val="00CC66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Межбюджетные трансферты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32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>
            <a:spLocks noGrp="1"/>
          </p:cNvSpPr>
          <p:nvPr/>
        </p:nvSpPr>
        <p:spPr>
          <a:xfrm>
            <a:off x="2062614" y="157499"/>
            <a:ext cx="7239000" cy="864095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0" rIns="45720" bIns="0" anchor="ctr" anchorCtr="0">
            <a:normAutofit fontScale="97500" lnSpcReduction="1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b="1" kern="1200" cap="all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Отраслевая структура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расходов бюджета за 2022 год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36" y="209207"/>
            <a:ext cx="1181852" cy="1436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236372"/>
              </p:ext>
            </p:extLst>
          </p:nvPr>
        </p:nvGraphicFramePr>
        <p:xfrm>
          <a:off x="1131768" y="1411799"/>
          <a:ext cx="10145833" cy="5236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2161"/>
                <a:gridCol w="3640485"/>
                <a:gridCol w="1825215"/>
                <a:gridCol w="1852398"/>
                <a:gridCol w="1615574"/>
              </a:tblGrid>
              <a:tr h="69907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Утверждено на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2022 г., тыс.руб.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Исполнено за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2022 г., тыс.руб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</a:tr>
              <a:tr h="3792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Общегосударственные</a:t>
                      </a:r>
                      <a:r>
                        <a:rPr lang="ru-RU" sz="1400" baseline="0" dirty="0" smtClean="0"/>
                        <a:t> вопросы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74 682,4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41 160,1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55,1</a:t>
                      </a:r>
                      <a:endParaRPr lang="ru-RU" dirty="0"/>
                    </a:p>
                  </a:txBody>
                  <a:tcPr/>
                </a:tc>
              </a:tr>
              <a:tr h="53729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Национальная безопасность и правоохранительная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деятельность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3 553,8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3 311,8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93,2</a:t>
                      </a:r>
                      <a:endParaRPr lang="ru-RU" dirty="0"/>
                    </a:p>
                  </a:txBody>
                  <a:tcPr/>
                </a:tc>
              </a:tr>
              <a:tr h="3792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Национальная</a:t>
                      </a:r>
                      <a:r>
                        <a:rPr lang="ru-RU" sz="1400" baseline="0" dirty="0" smtClean="0"/>
                        <a:t> экономика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50 230,9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42 112,4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83,8</a:t>
                      </a:r>
                      <a:endParaRPr lang="ru-RU" dirty="0"/>
                    </a:p>
                  </a:txBody>
                  <a:tcPr/>
                </a:tc>
              </a:tr>
              <a:tr h="58685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05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Жилищно-коммунальное</a:t>
                      </a:r>
                      <a:r>
                        <a:rPr lang="ru-RU" sz="1400" baseline="0" dirty="0" smtClean="0"/>
                        <a:t> хозяйство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11 144,8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1 276,0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11,5</a:t>
                      </a:r>
                      <a:endParaRPr lang="ru-RU" dirty="0"/>
                    </a:p>
                  </a:txBody>
                  <a:tcPr/>
                </a:tc>
              </a:tr>
              <a:tr h="3792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Образование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385 884,5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375</a:t>
                      </a:r>
                      <a:r>
                        <a:rPr lang="ru-RU" baseline="0" dirty="0" smtClean="0"/>
                        <a:t> 046,5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97,2</a:t>
                      </a:r>
                      <a:endParaRPr lang="ru-RU" dirty="0"/>
                    </a:p>
                  </a:txBody>
                  <a:tcPr/>
                </a:tc>
              </a:tr>
              <a:tr h="3792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Культура,</a:t>
                      </a:r>
                      <a:r>
                        <a:rPr lang="ru-RU" sz="1400" baseline="0" dirty="0" smtClean="0"/>
                        <a:t> кинематография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63 916,3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60 586,9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94,8</a:t>
                      </a:r>
                      <a:endParaRPr lang="ru-RU" dirty="0"/>
                    </a:p>
                  </a:txBody>
                  <a:tcPr/>
                </a:tc>
              </a:tr>
              <a:tr h="3792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Здравоохранение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1 236,1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1 229,3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99,5</a:t>
                      </a:r>
                      <a:endParaRPr lang="ru-RU" dirty="0"/>
                    </a:p>
                  </a:txBody>
                  <a:tcPr/>
                </a:tc>
              </a:tr>
              <a:tr h="3792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Социальная</a:t>
                      </a:r>
                      <a:r>
                        <a:rPr lang="ru-RU" sz="1400" baseline="0" dirty="0" smtClean="0"/>
                        <a:t> политика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58 225,7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57 237,8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98,3</a:t>
                      </a:r>
                      <a:endParaRPr lang="ru-RU" dirty="0"/>
                    </a:p>
                  </a:txBody>
                  <a:tcPr/>
                </a:tc>
              </a:tr>
              <a:tr h="3792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Физическая культура и спорт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230,0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229,8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99,9</a:t>
                      </a:r>
                      <a:endParaRPr lang="ru-RU" dirty="0"/>
                    </a:p>
                  </a:txBody>
                  <a:tcPr/>
                </a:tc>
              </a:tr>
              <a:tr h="3792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Межбюджетные трансферты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8 629,7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8 629,7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100,0</a:t>
                      </a:r>
                      <a:endParaRPr lang="ru-RU" dirty="0"/>
                    </a:p>
                  </a:txBody>
                  <a:tcPr/>
                </a:tc>
              </a:tr>
              <a:tr h="379269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Расходы Бюджета- всего: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657 734,2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590 820,3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89,83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989614" y="209207"/>
            <a:ext cx="8147793" cy="812387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бюджета по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расходам за 2022 год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89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1"/>
            <a:ext cx="10515600" cy="11400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РАЙОНА 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«ДМИТРИЕВСКИЙ РАЙОН» ЗА 2022 ГОД В СРАВНЕНИИ С 2021 ГОДОМ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140032"/>
            <a:ext cx="5157787" cy="700644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00000"/>
              </a:lnSpc>
            </a:pP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2021 год –</a:t>
            </a:r>
          </a:p>
          <a:p>
            <a:pPr algn="ctr">
              <a:lnSpc>
                <a:spcPct val="1000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514 718,9 тыс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68243913"/>
              </p:ext>
            </p:extLst>
          </p:nvPr>
        </p:nvGraphicFramePr>
        <p:xfrm>
          <a:off x="0" y="1923802"/>
          <a:ext cx="5997575" cy="4934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6172200" y="1140031"/>
            <a:ext cx="5183188" cy="700645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2022 год –</a:t>
            </a:r>
          </a:p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590 820,3 тыс. рублей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14527787"/>
              </p:ext>
            </p:extLst>
          </p:nvPr>
        </p:nvGraphicFramePr>
        <p:xfrm>
          <a:off x="5997575" y="1923803"/>
          <a:ext cx="6194425" cy="4934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13715"/>
            <a:ext cx="6206266" cy="494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7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189619292"/>
              </p:ext>
            </p:extLst>
          </p:nvPr>
        </p:nvGraphicFramePr>
        <p:xfrm>
          <a:off x="731520" y="214289"/>
          <a:ext cx="10414534" cy="6407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1" y="235766"/>
            <a:ext cx="1181852" cy="1436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3909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Уважаемые жители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Дмитриевского района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Курской области</a:t>
            </a: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9235" y="1167897"/>
            <a:ext cx="7697850" cy="4997513"/>
          </a:xfrm>
        </p:spPr>
        <p:txBody>
          <a:bodyPr>
            <a:normAutofit fontScale="55000" lnSpcReduction="20000"/>
          </a:bodyPr>
          <a:lstStyle/>
          <a:p>
            <a:pPr>
              <a:defRPr/>
            </a:pPr>
            <a:endParaRPr lang="ru-RU" dirty="0"/>
          </a:p>
          <a:p>
            <a:pPr algn="ctr"/>
            <a:endParaRPr lang="ru-RU" sz="3600" dirty="0">
              <a:ln w="19050"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200" dirty="0" smtClean="0">
                <a:ln w="19050"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Предлагаем </a:t>
            </a:r>
            <a:r>
              <a:rPr lang="ru-RU" sz="3200" dirty="0">
                <a:ln w="19050"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вашему вниманию </a:t>
            </a:r>
            <a:r>
              <a:rPr lang="ru-RU" sz="3200" dirty="0">
                <a:ln w="19050"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r>
              <a:rPr lang="ru-RU" sz="3200" dirty="0">
                <a:ln w="19050"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 котором кратко и доступно отражены основные положения отчета об исполнении бюджета муниципального района </a:t>
            </a:r>
            <a:r>
              <a:rPr lang="ru-RU" sz="3200" dirty="0" smtClean="0">
                <a:ln w="19050"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3200" dirty="0" smtClean="0">
                <a:ln w="19050"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3200" dirty="0">
                <a:ln w="19050"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500" dirty="0" smtClean="0">
                <a:solidFill>
                  <a:srgbClr val="002060"/>
                </a:solidFill>
              </a:rPr>
              <a:t>«</a:t>
            </a:r>
            <a:r>
              <a:rPr lang="ru-RU" sz="2500" dirty="0">
                <a:solidFill>
                  <a:srgbClr val="7030A0"/>
                </a:solidFill>
              </a:rPr>
              <a:t>Бюджет для граждан</a:t>
            </a:r>
            <a:r>
              <a:rPr lang="ru-RU" sz="2500" dirty="0">
                <a:solidFill>
                  <a:srgbClr val="002060"/>
                </a:solidFill>
              </a:rPr>
              <a:t>» познакомит Вас с положениями основного финансового </a:t>
            </a:r>
            <a:r>
              <a:rPr lang="ru-RU" sz="2500" dirty="0" smtClean="0">
                <a:solidFill>
                  <a:srgbClr val="002060"/>
                </a:solidFill>
              </a:rPr>
              <a:t>документа Дмитриевского  муниципального </a:t>
            </a:r>
            <a:r>
              <a:rPr lang="ru-RU" sz="2500" dirty="0">
                <a:solidFill>
                  <a:srgbClr val="002060"/>
                </a:solidFill>
              </a:rPr>
              <a:t>района – решения Представительного собрания </a:t>
            </a:r>
            <a:r>
              <a:rPr lang="ru-RU" sz="2500" dirty="0" smtClean="0">
                <a:solidFill>
                  <a:srgbClr val="002060"/>
                </a:solidFill>
              </a:rPr>
              <a:t>Дмитриевского района </a:t>
            </a:r>
            <a:r>
              <a:rPr lang="ru-RU" sz="2500" dirty="0">
                <a:solidFill>
                  <a:srgbClr val="002060"/>
                </a:solidFill>
              </a:rPr>
              <a:t>Курской </a:t>
            </a:r>
            <a:r>
              <a:rPr lang="ru-RU" sz="2500" dirty="0" smtClean="0">
                <a:solidFill>
                  <a:srgbClr val="002060"/>
                </a:solidFill>
              </a:rPr>
              <a:t>области от 24 апреля 2023 </a:t>
            </a:r>
            <a:r>
              <a:rPr lang="ru-RU" sz="2500" smtClean="0">
                <a:solidFill>
                  <a:srgbClr val="002060"/>
                </a:solidFill>
              </a:rPr>
              <a:t>№ </a:t>
            </a:r>
            <a:r>
              <a:rPr lang="ru-RU" sz="2500" smtClean="0">
                <a:solidFill>
                  <a:srgbClr val="002060"/>
                </a:solidFill>
              </a:rPr>
              <a:t>207 </a:t>
            </a:r>
            <a:r>
              <a:rPr lang="ru-RU" sz="2500" dirty="0">
                <a:solidFill>
                  <a:srgbClr val="002060"/>
                </a:solidFill>
              </a:rPr>
              <a:t>«</a:t>
            </a:r>
            <a:r>
              <a:rPr lang="ru-RU" sz="2500" dirty="0">
                <a:solidFill>
                  <a:srgbClr val="7030A0"/>
                </a:solidFill>
              </a:rPr>
              <a:t>Об исполнении бюджета </a:t>
            </a:r>
            <a:r>
              <a:rPr lang="ru-RU" sz="2500" dirty="0">
                <a:solidFill>
                  <a:srgbClr val="002060"/>
                </a:solidFill>
              </a:rPr>
              <a:t>муниципального района </a:t>
            </a:r>
            <a:r>
              <a:rPr lang="ru-RU" sz="2500" dirty="0" smtClean="0">
                <a:solidFill>
                  <a:srgbClr val="002060"/>
                </a:solidFill>
              </a:rPr>
              <a:t>«Дмитриевский  </a:t>
            </a:r>
            <a:r>
              <a:rPr lang="ru-RU" sz="2500" dirty="0">
                <a:solidFill>
                  <a:srgbClr val="002060"/>
                </a:solidFill>
              </a:rPr>
              <a:t>район» </a:t>
            </a:r>
            <a:r>
              <a:rPr lang="ru-RU" sz="2500" dirty="0">
                <a:solidFill>
                  <a:srgbClr val="7030A0"/>
                </a:solidFill>
              </a:rPr>
              <a:t>за </a:t>
            </a:r>
            <a:r>
              <a:rPr lang="ru-RU" sz="2500" dirty="0" smtClean="0">
                <a:solidFill>
                  <a:srgbClr val="7030A0"/>
                </a:solidFill>
              </a:rPr>
              <a:t>2022 </a:t>
            </a:r>
            <a:r>
              <a:rPr lang="ru-RU" sz="2500" dirty="0">
                <a:solidFill>
                  <a:srgbClr val="7030A0"/>
                </a:solidFill>
              </a:rPr>
              <a:t>год</a:t>
            </a:r>
            <a:r>
              <a:rPr lang="ru-RU" sz="2500" dirty="0">
                <a:solidFill>
                  <a:srgbClr val="002060"/>
                </a:solidFill>
              </a:rPr>
              <a:t>». </a:t>
            </a:r>
            <a:r>
              <a:rPr lang="ru-RU" sz="2500" dirty="0" smtClean="0">
                <a:solidFill>
                  <a:srgbClr val="002060"/>
                </a:solidFill>
              </a:rPr>
              <a:t>А также с основными понятиями используемые в бюджетном процессе. </a:t>
            </a:r>
            <a:r>
              <a:rPr lang="ru-RU" sz="2500" dirty="0">
                <a:solidFill>
                  <a:srgbClr val="002060"/>
                </a:solidFill>
              </a:rPr>
              <a:t/>
            </a:r>
            <a:br>
              <a:rPr lang="ru-RU" sz="2500" dirty="0">
                <a:solidFill>
                  <a:srgbClr val="002060"/>
                </a:solidFill>
              </a:rPr>
            </a:br>
            <a:r>
              <a:rPr lang="ru-RU" sz="2500" dirty="0">
                <a:solidFill>
                  <a:srgbClr val="002060"/>
                </a:solidFill>
              </a:rPr>
              <a:t>         Представленная информация предназначена для широкого круга пользователей и будет интересна и полезна для всех, так как бюджет затрагивает интересы каждого жителя </a:t>
            </a:r>
            <a:r>
              <a:rPr lang="ru-RU" sz="2500" dirty="0" smtClean="0">
                <a:solidFill>
                  <a:srgbClr val="002060"/>
                </a:solidFill>
              </a:rPr>
              <a:t>Дмитриевского </a:t>
            </a:r>
            <a:r>
              <a:rPr lang="ru-RU" sz="2500" dirty="0">
                <a:solidFill>
                  <a:srgbClr val="002060"/>
                </a:solidFill>
              </a:rPr>
              <a:t>района.</a:t>
            </a:r>
            <a:br>
              <a:rPr lang="ru-RU" sz="2500" dirty="0">
                <a:solidFill>
                  <a:srgbClr val="002060"/>
                </a:solidFill>
              </a:rPr>
            </a:br>
            <a:r>
              <a:rPr lang="ru-RU" sz="2500" dirty="0">
                <a:solidFill>
                  <a:srgbClr val="002060"/>
                </a:solidFill>
              </a:rPr>
              <a:t>         Граждане – и как налогоплательщики, и как потребители общественных благ –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человека.</a:t>
            </a:r>
            <a:br>
              <a:rPr lang="ru-RU" sz="2500" dirty="0">
                <a:solidFill>
                  <a:srgbClr val="002060"/>
                </a:solidFill>
              </a:rPr>
            </a:br>
            <a:r>
              <a:rPr lang="ru-RU" sz="2500" dirty="0">
                <a:solidFill>
                  <a:srgbClr val="002060"/>
                </a:solidFill>
              </a:rPr>
              <a:t>         Мы постарались в доступной и понятной для граждан форме показать понятия и основные параметры </a:t>
            </a:r>
            <a:r>
              <a:rPr lang="ru-RU" sz="2500" dirty="0">
                <a:solidFill>
                  <a:srgbClr val="7030A0"/>
                </a:solidFill>
              </a:rPr>
              <a:t>бюджета</a:t>
            </a:r>
            <a:r>
              <a:rPr lang="ru-RU" sz="2500" dirty="0">
                <a:solidFill>
                  <a:srgbClr val="002060"/>
                </a:solidFill>
              </a:rPr>
              <a:t> района.</a:t>
            </a:r>
            <a:br>
              <a:rPr lang="ru-RU" sz="2500" dirty="0">
                <a:solidFill>
                  <a:srgbClr val="002060"/>
                </a:solidFill>
              </a:rPr>
            </a:br>
            <a:endParaRPr lang="ru-RU" sz="2500" dirty="0">
              <a:solidFill>
                <a:srgbClr val="002060"/>
              </a:solidFill>
            </a:endParaRPr>
          </a:p>
          <a:p>
            <a:pPr marL="0" indent="0">
              <a:buNone/>
              <a:defRPr/>
            </a:pPr>
            <a:r>
              <a:rPr lang="ru-RU" sz="2200" dirty="0" smtClean="0">
                <a:solidFill>
                  <a:srgbClr val="002060"/>
                </a:solidFill>
              </a:rPr>
              <a:t>          </a:t>
            </a:r>
            <a:endParaRPr lang="ru-RU" sz="22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90" y="1260946"/>
            <a:ext cx="1770193" cy="2152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241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483" y="626082"/>
            <a:ext cx="9135517" cy="573627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1442" y="5497865"/>
            <a:ext cx="30387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ЧТО ТАКОЕ </a:t>
            </a:r>
            <a:endParaRPr lang="ru-RU" sz="3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581860" y="5711060"/>
            <a:ext cx="4539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6" name="Овальная выноска 5"/>
          <p:cNvSpPr/>
          <p:nvPr/>
        </p:nvSpPr>
        <p:spPr>
          <a:xfrm>
            <a:off x="625163" y="170460"/>
            <a:ext cx="7356335" cy="2983224"/>
          </a:xfrm>
          <a:prstGeom prst="wedgeEllipseCallout">
            <a:avLst/>
          </a:prstGeom>
          <a:scene3d>
            <a:camera prst="perspectiveHeroicExtremeRightFacing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YS Text"/>
              </a:rPr>
              <a:t>Муниципальная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программа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– это документ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муниципального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планирования, представляющий собой комплекс взаимоувязанных мероприятий и инструментов, реализуемых органами местного самоуправления в целях достижения целей и задач социально-экономического развития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муниципального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образования в определенной сфере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2237425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/>
        </p:nvSpPr>
        <p:spPr bwMode="auto">
          <a:xfrm>
            <a:off x="0" y="69976"/>
            <a:ext cx="12192000" cy="775592"/>
          </a:xfrm>
          <a:prstGeom prst="rect">
            <a:avLst/>
          </a:prstGeom>
          <a:gradFill flip="none" rotWithShape="1">
            <a:gsLst>
              <a:gs pos="69400">
                <a:schemeClr val="accent2">
                  <a:lumMod val="60000"/>
                  <a:lumOff val="40000"/>
                </a:schemeClr>
              </a:gs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850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 smtClean="0">
                <a:latin typeface="a_Albionic" panose="020B0903060703020204" pitchFamily="34" charset="-52"/>
              </a:rPr>
              <a:t>Исполнение расходов бюджета по муниципальным программам за 2022 год</a:t>
            </a:r>
            <a:endParaRPr lang="ru-RU" sz="3200" b="1" i="1" dirty="0">
              <a:latin typeface="a_Albionic" panose="020B0903060703020204" pitchFamily="34" charset="-52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42816"/>
              </p:ext>
            </p:extLst>
          </p:nvPr>
        </p:nvGraphicFramePr>
        <p:xfrm>
          <a:off x="527536" y="904127"/>
          <a:ext cx="11226313" cy="58599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7282"/>
                <a:gridCol w="5705977"/>
                <a:gridCol w="1465576"/>
                <a:gridCol w="1504657"/>
                <a:gridCol w="1582821"/>
              </a:tblGrid>
              <a:tr h="90657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Утверждено на 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2022 г., тыс.руб.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Исполнено за</a:t>
                      </a:r>
                    </a:p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2022 г., тыс.руб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</a:tr>
              <a:tr h="3928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культуры Дмитриевского 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61 591,2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58 261,7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941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«Социальная поддержка граждан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56 405,8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55 476,1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28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образования Дмитриевского 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384 568,4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373 767,6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28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«Управление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муниципальным 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имуществом и земельными ресурсами Дмитриевского района»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3 149,5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567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«Энергосбережение и повышение энергетической эффективности Дмитриевского 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567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«Обеспечение доступным и комфортным жильем и коммунальными услугами граждан Дмитриевского 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15 017,5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5 139,9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0757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«Повышение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эффективности 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работы с молодежью, организация отдыха и оздоровления детей, развитие физической культуры и спорта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2 861,5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2 765,9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28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муниципальной 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службы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28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«Сохранение и развитие архивного дела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0757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транспортной системы, обеспечение перевозки пассажиров в муниципальном образовании и безопасности до-</a:t>
                      </a:r>
                      <a:r>
                        <a:rPr lang="ru-RU" sz="13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рожного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движения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46 167,8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38 125,3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284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11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«Профилактика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преступлений 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 иных правонарушений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022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/>
        </p:nvSpPr>
        <p:spPr bwMode="auto">
          <a:xfrm>
            <a:off x="0" y="122730"/>
            <a:ext cx="12192000" cy="703747"/>
          </a:xfrm>
          <a:prstGeom prst="rect">
            <a:avLst/>
          </a:prstGeom>
          <a:gradFill flip="none" rotWithShape="1">
            <a:gsLst>
              <a:gs pos="69400">
                <a:schemeClr val="accent2">
                  <a:lumMod val="60000"/>
                  <a:lumOff val="40000"/>
                </a:schemeClr>
              </a:gs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850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>
                <a:latin typeface="a_Albionic" panose="020B0903060703020204" pitchFamily="34" charset="-52"/>
              </a:rPr>
              <a:t>Исполнение расходов бюджета по муниципальным программам за 2022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088247"/>
              </p:ext>
            </p:extLst>
          </p:nvPr>
        </p:nvGraphicFramePr>
        <p:xfrm>
          <a:off x="389251" y="928321"/>
          <a:ext cx="11221725" cy="5688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0852"/>
                <a:gridCol w="5506005"/>
                <a:gridCol w="1471333"/>
                <a:gridCol w="1502637"/>
                <a:gridCol w="1460898"/>
              </a:tblGrid>
              <a:tr h="97526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по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Утверждено на 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2022 г., тыс.руб.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Исполнено за</a:t>
                      </a:r>
                    </a:p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2022 г., тыс.руб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</a:tr>
              <a:tr h="68826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«Защита населения и территории от чрезвычайных ситуаций, обеспечение пожарной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безопасности и безопасности людей </a:t>
                      </a:r>
                      <a:r>
                        <a:rPr lang="ru-RU" sz="13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водных объектах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Дмитриевском районе Курской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3 553,8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3311,8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52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«Повышение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эффективности 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управления финансами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458,9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15 567,6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5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малого и среднего предпринимательства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5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«Содействие занятости населения Дмитриевского 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5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«Противодействие экстремизму и терроризму на территории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Дмитриевского 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5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«Противодействие злоупотреблению наркотиками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5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«Повышение качества и доступности муниципальных услуг в Дмитриевском районе»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620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«Обеспечение </a:t>
                      </a: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эффективного 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осуществления полномочий муниципального казённого учреждения «Управление хозяйственного обслуживания» Дмитриевского 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11 504,8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9 118,8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5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«Улучшение условий и охраны труда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55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 Развитие информационного общества в  Дмитриевском районе Курской области 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864,8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644,7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5946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491" y="798495"/>
            <a:ext cx="3710907" cy="2783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" name="Прямоугольник 29"/>
          <p:cNvSpPr/>
          <p:nvPr/>
        </p:nvSpPr>
        <p:spPr>
          <a:xfrm>
            <a:off x="528079" y="203839"/>
            <a:ext cx="84330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«ДМИТРИЕВСКИЙ район» Курской области на социально-культурную сферу в 2022 году–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494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100,6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351585" y="1035924"/>
            <a:ext cx="57753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002060"/>
                </a:solidFill>
              </a:rPr>
              <a:t>Расходы на социально-культурную сферу </a:t>
            </a:r>
            <a:r>
              <a:rPr lang="ru-RU" altLang="ru-RU" dirty="0" smtClean="0">
                <a:solidFill>
                  <a:srgbClr val="002060"/>
                </a:solidFill>
              </a:rPr>
              <a:t>Дмитриевского района </a:t>
            </a:r>
            <a:r>
              <a:rPr lang="ru-RU" altLang="ru-RU" dirty="0">
                <a:solidFill>
                  <a:srgbClr val="002060"/>
                </a:solidFill>
              </a:rPr>
              <a:t>Курской области включают в себя следующие направления расходования средств районного бюджета:</a:t>
            </a:r>
          </a:p>
          <a:p>
            <a:r>
              <a:rPr lang="ru-RU" altLang="ru-RU" dirty="0">
                <a:solidFill>
                  <a:srgbClr val="002060"/>
                </a:solidFill>
              </a:rPr>
              <a:t>- образование;</a:t>
            </a:r>
          </a:p>
          <a:p>
            <a:pPr>
              <a:buFontTx/>
              <a:buChar char="-"/>
            </a:pPr>
            <a:r>
              <a:rPr lang="ru-RU" altLang="ru-RU" dirty="0">
                <a:solidFill>
                  <a:srgbClr val="002060"/>
                </a:solidFill>
              </a:rPr>
              <a:t>социальная политика;</a:t>
            </a:r>
          </a:p>
          <a:p>
            <a:r>
              <a:rPr lang="ru-RU" altLang="ru-RU" dirty="0">
                <a:solidFill>
                  <a:srgbClr val="002060"/>
                </a:solidFill>
              </a:rPr>
              <a:t>- культура, кинематография;</a:t>
            </a:r>
          </a:p>
          <a:p>
            <a:r>
              <a:rPr lang="ru-RU" altLang="ru-RU" dirty="0">
                <a:solidFill>
                  <a:srgbClr val="002060"/>
                </a:solidFill>
              </a:rPr>
              <a:t>- физическая культура и спорт.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813400" y="3467978"/>
            <a:ext cx="7202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u="sng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Доля расходов на социально-культурную сферу в общих расходах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04" y="4087553"/>
            <a:ext cx="3638202" cy="2549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0" y="994757"/>
            <a:ext cx="3187542" cy="23906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893076754"/>
              </p:ext>
            </p:extLst>
          </p:nvPr>
        </p:nvGraphicFramePr>
        <p:xfrm>
          <a:off x="4167739" y="3944417"/>
          <a:ext cx="3503595" cy="2780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997" y="4114309"/>
            <a:ext cx="3815506" cy="2363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0975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12" y="4055203"/>
            <a:ext cx="3121152" cy="25206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324" y="4067234"/>
            <a:ext cx="3335154" cy="22234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530417" y="339639"/>
            <a:ext cx="85664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cs typeface="Times New Roman" pitchFamily="18" charset="0"/>
              </a:rPr>
              <a:t>РАСХОДЫ  БЮДЖЕТА Муниципального района «ДМИТРИЕВСКИЙ район» Курской области на </a:t>
            </a:r>
            <a:r>
              <a:rPr lang="ru-RU" b="1" i="1" dirty="0" smtClean="0">
                <a:solidFill>
                  <a:srgbClr val="C00000"/>
                </a:solidFill>
                <a:cs typeface="Times New Roman" pitchFamily="18" charset="0"/>
              </a:rPr>
              <a:t>ОБРАЗОВАНИЕ в 2022 году-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375 046,5 тыс. рублей </a:t>
            </a:r>
            <a:r>
              <a:rPr lang="ru-RU" b="1" i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endParaRPr lang="ru-RU" dirty="0"/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811057969"/>
              </p:ext>
            </p:extLst>
          </p:nvPr>
        </p:nvGraphicFramePr>
        <p:xfrm>
          <a:off x="3484345" y="1155031"/>
          <a:ext cx="4658628" cy="5420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38" y="1320511"/>
            <a:ext cx="3086501" cy="2314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06039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0509" y="387764"/>
            <a:ext cx="941185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n w="0"/>
                <a:solidFill>
                  <a:srgbClr val="B44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РАСХОДЫ  БЮДЖЕТА Муниципального района «ДМИТРИЕВСКИЙ район» Курской области </a:t>
            </a:r>
            <a:r>
              <a:rPr lang="ru-RU" b="1" i="1" dirty="0" smtClean="0">
                <a:ln w="0"/>
                <a:solidFill>
                  <a:srgbClr val="B44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на ФИЗИЧЕСКУЮ КУЛЬТУРУ и </a:t>
            </a:r>
            <a:r>
              <a:rPr lang="ru-RU" b="1" i="1" dirty="0">
                <a:ln w="0"/>
                <a:solidFill>
                  <a:srgbClr val="B44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СПОРТ в </a:t>
            </a:r>
            <a:r>
              <a:rPr lang="ru-RU" b="1" i="1" dirty="0" smtClean="0">
                <a:ln w="0"/>
                <a:solidFill>
                  <a:srgbClr val="B44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2022 году – </a:t>
            </a:r>
            <a:r>
              <a:rPr lang="ru-RU" sz="2000" b="1" i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229,8</a:t>
            </a:r>
            <a:r>
              <a:rPr lang="ru-RU" sz="2000" b="1" i="1" dirty="0" smtClean="0">
                <a:ln w="0"/>
                <a:solidFill>
                  <a:srgbClr val="B44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000" b="1" i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тыс. рублей</a:t>
            </a:r>
            <a:endParaRPr lang="ru-RU" sz="2000" b="1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90" y="4308900"/>
            <a:ext cx="3694040" cy="20743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856" y="1132738"/>
            <a:ext cx="4222568" cy="3166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967012046"/>
              </p:ext>
            </p:extLst>
          </p:nvPr>
        </p:nvGraphicFramePr>
        <p:xfrm>
          <a:off x="3763478" y="1311095"/>
          <a:ext cx="4096667" cy="3879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14" y="1570573"/>
            <a:ext cx="3540459" cy="2003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5126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0674" y="330013"/>
            <a:ext cx="83066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РАСХОДЫ  БЮДЖЕТА Муниципального района «ДМИТРИЕВСКИЙ район» Курской области на КУЛЬТУРУ, КИНЕМАТОГРАФИЮ </a:t>
            </a:r>
            <a:r>
              <a:rPr lang="ru-RU" sz="2000" b="1" i="1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в 2022 году </a:t>
            </a:r>
            <a:r>
              <a:rPr lang="ru-RU" sz="2000" b="1" i="1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000" b="1" i="1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rgbClr val="FF0066"/>
                </a:solidFill>
                <a:latin typeface="Times New Roman" pitchFamily="18" charset="0"/>
              </a:rPr>
              <a:t>60 586,9 тыс. рублей </a:t>
            </a:r>
            <a:endParaRPr lang="ru-RU" sz="2000" b="1" dirty="0">
              <a:ln w="0"/>
              <a:solidFill>
                <a:srgbClr val="FF00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02" y="1349962"/>
            <a:ext cx="4320261" cy="2871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155969060"/>
              </p:ext>
            </p:extLst>
          </p:nvPr>
        </p:nvGraphicFramePr>
        <p:xfrm>
          <a:off x="4899259" y="3721201"/>
          <a:ext cx="6152860" cy="3395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6" y="4106213"/>
            <a:ext cx="4582488" cy="2577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818" y="1407231"/>
            <a:ext cx="3962400" cy="2916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251575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Муниципальная поддержка национальной экономики в </a:t>
            </a: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2022 </a:t>
            </a: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году –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42 112,4 тыс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 рублей</a:t>
            </a:r>
          </a:p>
        </p:txBody>
      </p:sp>
      <p:sp>
        <p:nvSpPr>
          <p:cNvPr id="9728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23288" y="6434138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852C84-8E9D-4741-8CAB-41CC28A170FF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40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029231393"/>
              </p:ext>
            </p:extLst>
          </p:nvPr>
        </p:nvGraphicFramePr>
        <p:xfrm>
          <a:off x="318703" y="1142999"/>
          <a:ext cx="10490468" cy="2784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67" y="3714378"/>
            <a:ext cx="5018088" cy="2909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58575768"/>
      </p:ext>
    </p:extLst>
  </p:cSld>
  <p:clrMapOvr>
    <a:masterClrMapping/>
  </p:clrMapOvr>
  <p:transition advTm="95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1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1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301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1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9533" y="299636"/>
            <a:ext cx="853948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РАСХОДЫ  БЮДЖЕТА Муниципального района «ДМИТРИЕВСКИЙ район» Курской области на </a:t>
            </a:r>
            <a:r>
              <a:rPr lang="ru-RU" sz="2000" b="1" i="1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Социальную политику  в 2022 году – </a:t>
            </a:r>
          </a:p>
          <a:p>
            <a:pPr lvl="0" algn="ctr"/>
            <a:r>
              <a:rPr lang="ru-RU" sz="2000" b="1" dirty="0" smtClean="0">
                <a:latin typeface="Times New Roman" pitchFamily="18" charset="0"/>
              </a:rPr>
              <a:t>57 237,8 тыс. рублей</a:t>
            </a:r>
            <a:endParaRPr lang="ru-RU" sz="2000" b="1" dirty="0">
              <a:latin typeface="Times New Roman" pitchFamily="18" charset="0"/>
            </a:endParaRPr>
          </a:p>
          <a:p>
            <a:pPr algn="ctr"/>
            <a:endParaRPr lang="ru-RU" b="1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737" y="4076139"/>
            <a:ext cx="3655135" cy="20627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12" y="1264700"/>
            <a:ext cx="3164767" cy="21337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04" y="4190237"/>
            <a:ext cx="3016140" cy="2010257"/>
          </a:xfrm>
          <a:prstGeom prst="rect">
            <a:avLst/>
          </a:prstGeom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4168427650"/>
              </p:ext>
            </p:extLst>
          </p:nvPr>
        </p:nvGraphicFramePr>
        <p:xfrm>
          <a:off x="2298347" y="464926"/>
          <a:ext cx="8979301" cy="5693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3189931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55" y="651577"/>
            <a:ext cx="11845376" cy="552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317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405" y="928331"/>
            <a:ext cx="5067251" cy="52289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48" y="1057258"/>
            <a:ext cx="2600464" cy="176542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656" y="304847"/>
            <a:ext cx="3416619" cy="24874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29" y="3464382"/>
            <a:ext cx="2591101" cy="21592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188839" y="108703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Дмитриевский район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расположен в северо-западной части Курской </a:t>
            </a:r>
            <a:r>
              <a:rPr lang="ru-RU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области и является её составной частью. 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15611" y="3024695"/>
            <a:ext cx="514236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Территория Дмитриевского района-1270 кв. км.</a:t>
            </a:r>
          </a:p>
          <a:p>
            <a:pPr algn="ctr"/>
            <a:r>
              <a:rPr lang="ru-RU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Численность населения-13,3 </a:t>
            </a: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тыс. чел.</a:t>
            </a:r>
          </a:p>
          <a:p>
            <a:pPr algn="ctr"/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Дмитриевском районе: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123 сельских населенных пункта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 Дмитриев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муниципальных образований, </a:t>
            </a:r>
          </a:p>
          <a:p>
            <a:pPr algn="ctr"/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них: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муниципальный район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городское поселение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 сельских поселений</a:t>
            </a:r>
          </a:p>
          <a:p>
            <a:pPr algn="ctr"/>
            <a:endParaRPr lang="ru-RU" sz="16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5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59" y="152797"/>
            <a:ext cx="3514986" cy="1294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985149" y="1906867"/>
            <a:ext cx="435875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6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регионального проекта «Современная школа» национального проекта «Образование» на базе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Крупецкой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средней школы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открылся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образования естественно-научной и технологической направленностей «Точка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роста».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80228" y="234466"/>
            <a:ext cx="39696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Реализация национального проекта «Образование» в Дмитриевском районе </a:t>
            </a:r>
            <a:r>
              <a:rPr lang="ru-RU" sz="2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Курской </a:t>
            </a: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области» в </a:t>
            </a:r>
            <a:r>
              <a:rPr lang="ru-RU" sz="2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2022 </a:t>
            </a: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году</a:t>
            </a:r>
            <a:endParaRPr lang="ru-RU" sz="2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29" y="1760516"/>
            <a:ext cx="3897720" cy="25974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087" y="152797"/>
            <a:ext cx="4234027" cy="282158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27238" y="4954730"/>
            <a:ext cx="101060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расширяет возможности для предоставления качественного современного образования школьников, помогает сформировать у ребят современные технологические и исследовательские навыки.         </a:t>
            </a:r>
          </a:p>
          <a:p>
            <a:pPr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данного проекта было израсходовано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1 684 100,00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из бюджетов всех уровней.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85149" y="3805119"/>
            <a:ext cx="75401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кабинета оборудованы цифровыми лабораториями, современными ноутбуками с предустановленными программными комплексами, образовательными наборами по механике,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мехатронике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робототехнике. </a:t>
            </a:r>
          </a:p>
        </p:txBody>
      </p:sp>
    </p:spTree>
    <p:extLst>
      <p:ext uri="{BB962C8B-B14F-4D97-AF65-F5344CB8AC3E}">
        <p14:creationId xmlns:p14="http://schemas.microsoft.com/office/powerpoint/2010/main" val="3406958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3" t="12262" r="15187" b="16461"/>
          <a:stretch/>
        </p:blipFill>
        <p:spPr>
          <a:xfrm>
            <a:off x="0" y="0"/>
            <a:ext cx="1962151" cy="17240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00101" y="1898894"/>
            <a:ext cx="7086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A52A2A"/>
                </a:solidFill>
                <a:latin typeface="Times New Roman" panose="02020603050405020304" pitchFamily="18" charset="0"/>
              </a:rPr>
              <a:t>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С 2022 года в рамках регионального проекта «Патриотическое воспитание граждан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 осуществляется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развитию воспитательной работы в образовательных организациях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Дмитриевского района,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проводятся мероприятия патриотической направленности.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На реализацию данного проекта было израсходовано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490 323,00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из бюджетов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уровней.</a:t>
            </a:r>
            <a:endParaRPr lang="ru-RU" sz="24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50" y="591320"/>
            <a:ext cx="4457700" cy="594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900088" y="261847"/>
            <a:ext cx="58010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Реализация национального проекта «Образование»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 Дмитриевском районе 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Курской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области» в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2022 году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673" y="1630014"/>
            <a:ext cx="1076855" cy="103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7193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85391" y="70531"/>
            <a:ext cx="76683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Реализация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национального проекта «Демография»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 Дмитриевском районе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Курской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области» в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2022 году</a:t>
            </a:r>
            <a:endParaRPr lang="ru-RU" sz="2400" b="1" dirty="0"/>
          </a:p>
          <a:p>
            <a:r>
              <a:rPr lang="ru-RU" dirty="0" smtClean="0">
                <a:solidFill>
                  <a:srgbClr val="000000"/>
                </a:solidFill>
                <a:latin typeface="PT Sans"/>
              </a:rPr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48301" y="937579"/>
            <a:ext cx="64178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33CC"/>
                </a:solidFill>
              </a:rPr>
              <a:t> </a:t>
            </a:r>
            <a:r>
              <a:rPr lang="ru-RU" sz="2200" dirty="0" smtClean="0">
                <a:solidFill>
                  <a:srgbClr val="0033CC"/>
                </a:solidFill>
              </a:rPr>
              <a:t>    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регионального проекта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«Содействие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занятости женщин - создание условий дошкольного образования для детей в возрасте до трех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лет» в Дмитриеве завершено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детского сада. Учреждение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посещать 60 малышей в возрасте от 1,5 до 3 лет.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здании сада расположены 4 групповые ячейки с раздевалками, санузлами и спальнями, а также кухня, медпункт с изолятором, прачечная. Предусмотрены административные помещения, колясочная, залы для музыкальных и физкультурных занятий, в которых есть костюмерные и кладовка для инвентаря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На реализацию данного проекта  в 2022 году израсходовано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92 570 736,38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из бюджетов всех уровней.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79" y="70531"/>
            <a:ext cx="3212837" cy="867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66"/>
          <a:stretch/>
        </p:blipFill>
        <p:spPr>
          <a:xfrm>
            <a:off x="710705" y="4448175"/>
            <a:ext cx="4204196" cy="2305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05" y="1089990"/>
            <a:ext cx="4270112" cy="32655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75276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59" y="4431618"/>
            <a:ext cx="3744315" cy="24957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332870" y="211343"/>
            <a:ext cx="4928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Реализация национальных проектов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«КУЛЬТУРА»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 Дмитриевском районе Курской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области 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2022 году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34000" y="1726833"/>
            <a:ext cx="632958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национального проекта «Культура» в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Дмитриеве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модернизирована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МКУК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Межпоселенческая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библиотека Дмитриевского района». 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авершен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помещения, приобретена новая мебель, оборудование.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прилегающей к зданию библиотеки территории.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Библиотека стала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местом общения креативной молодежи.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Появилось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мультимедийное и звуковое оборудование, необходимое для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</a:t>
            </a:r>
            <a:endParaRPr lang="ru-RU" dirty="0">
              <a:solidFill>
                <a:srgbClr val="0033CC"/>
              </a:solidFill>
              <a:latin typeface="Tahom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677" y="3337525"/>
            <a:ext cx="4710119" cy="3139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677" y="189725"/>
            <a:ext cx="4572000" cy="3047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7984" cy="14383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9759" y="1619078"/>
            <a:ext cx="1076855" cy="103839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518161" y="4204809"/>
            <a:ext cx="37433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культурно-просветительских и досуговых мероприятий, как в помещении библиотеки, так и на открытых площадках.</a:t>
            </a:r>
            <a:r>
              <a:rPr lang="ru-RU" dirty="0">
                <a:latin typeface="Times New Roman" panose="02020603050405020304" pitchFamily="18" charset="0"/>
              </a:rPr>
              <a:t>       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        На </a:t>
            </a:r>
            <a:r>
              <a:rPr lang="ru-RU" dirty="0">
                <a:latin typeface="Times New Roman" panose="02020603050405020304" pitchFamily="18" charset="0"/>
              </a:rPr>
              <a:t>реализацию данного проекта было израсходовано              </a:t>
            </a:r>
            <a:r>
              <a:rPr lang="ru-RU" b="1" dirty="0">
                <a:latin typeface="Times New Roman" panose="02020603050405020304" pitchFamily="18" charset="0"/>
              </a:rPr>
              <a:t>10 000 000,00  </a:t>
            </a:r>
            <a:r>
              <a:rPr lang="ru-RU" dirty="0">
                <a:latin typeface="Times New Roman" panose="02020603050405020304" pitchFamily="18" charset="0"/>
              </a:rPr>
              <a:t>рублей из бюджетов всех уровней.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</a:rPr>
              <a:t>	</a:t>
            </a:r>
            <a:endParaRPr lang="ru-RU" dirty="0">
              <a:solidFill>
                <a:srgbClr val="0033CC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7220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ест\Desktop\ОК\дол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3738"/>
            <a:ext cx="3253121" cy="427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19461" y="576828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latin typeface="YS Text"/>
              </a:rPr>
              <a:t>Муниципальный</a:t>
            </a:r>
            <a:r>
              <a:rPr lang="ru-RU" sz="2000" dirty="0">
                <a:latin typeface="YS Text"/>
              </a:rPr>
              <a:t> </a:t>
            </a:r>
            <a:r>
              <a:rPr lang="ru-RU" sz="2000" b="1" dirty="0" smtClean="0">
                <a:latin typeface="YS Text"/>
              </a:rPr>
              <a:t>долг</a:t>
            </a:r>
            <a:r>
              <a:rPr lang="ru-RU" sz="2000" dirty="0" smtClean="0">
                <a:latin typeface="YS Text"/>
              </a:rPr>
              <a:t>- это </a:t>
            </a:r>
            <a:r>
              <a:rPr lang="ru-RU" sz="2000" dirty="0">
                <a:latin typeface="YS Text"/>
              </a:rPr>
              <a:t>сумма задолженностей </a:t>
            </a:r>
            <a:r>
              <a:rPr lang="ru-RU" sz="2000" b="1" dirty="0">
                <a:latin typeface="YS Text"/>
              </a:rPr>
              <a:t>муниципального</a:t>
            </a:r>
            <a:r>
              <a:rPr lang="ru-RU" sz="2000" dirty="0">
                <a:latin typeface="YS Text"/>
              </a:rPr>
              <a:t> образования, в которую входят непогашенные долговые </a:t>
            </a:r>
            <a:r>
              <a:rPr lang="ru-RU" sz="2000" dirty="0" smtClean="0">
                <a:latin typeface="YS Text"/>
              </a:rPr>
              <a:t>обязательства(</a:t>
            </a:r>
            <a:r>
              <a:rPr lang="ru-RU" altLang="ru-RU" sz="2000" i="1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2000" i="1" dirty="0">
                <a:latin typeface="Times New Roman" panose="02020603050405020304" pitchFamily="18" charset="0"/>
              </a:rPr>
              <a:t>т.е. кредитов, муниципальных ценных </a:t>
            </a:r>
            <a:r>
              <a:rPr lang="ru-RU" altLang="ru-RU" sz="2000" i="1" dirty="0" smtClean="0">
                <a:latin typeface="Times New Roman" panose="02020603050405020304" pitchFamily="18" charset="0"/>
              </a:rPr>
              <a:t>бумаг)</a:t>
            </a:r>
            <a:r>
              <a:rPr lang="ru-RU" sz="2000" dirty="0" smtClean="0">
                <a:latin typeface="YS Text"/>
              </a:rPr>
              <a:t> </a:t>
            </a:r>
            <a:r>
              <a:rPr lang="ru-RU" sz="2000" dirty="0">
                <a:latin typeface="YS Text"/>
              </a:rPr>
              <a:t>и проценты по </a:t>
            </a:r>
            <a:r>
              <a:rPr lang="ru-RU" sz="2000" dirty="0" smtClean="0">
                <a:latin typeface="YS Text"/>
              </a:rPr>
              <a:t>ним, </a:t>
            </a:r>
            <a:r>
              <a:rPr lang="ru-RU" altLang="ru-RU" sz="2000" i="1" dirty="0">
                <a:latin typeface="Times New Roman" panose="02020603050405020304" pitchFamily="18" charset="0"/>
              </a:rPr>
              <a:t>принятые на себя </a:t>
            </a:r>
            <a:r>
              <a:rPr lang="ru-RU" altLang="ru-RU" sz="2000" i="1" dirty="0" smtClean="0">
                <a:latin typeface="Times New Roman" panose="02020603050405020304" pitchFamily="18" charset="0"/>
              </a:rPr>
              <a:t>Дмитриевским районом</a:t>
            </a:r>
            <a:r>
              <a:rPr lang="ru-RU" altLang="ru-RU" sz="2000" i="1" dirty="0">
                <a:latin typeface="Times New Roman" panose="02020603050405020304" pitchFamily="18" charset="0"/>
              </a:rPr>
              <a:t>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47974" y="3048000"/>
            <a:ext cx="70389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0F511F"/>
                  </a:solidFill>
                </a:ln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ln>
                  <a:solidFill>
                    <a:srgbClr val="0F511F"/>
                  </a:solidFill>
                </a:ln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400" dirty="0">
                <a:ln>
                  <a:solidFill>
                    <a:srgbClr val="0F511F"/>
                  </a:solidFill>
                </a:ln>
                <a:latin typeface="Times New Roman" pitchFamily="18" charset="0"/>
                <a:cs typeface="Times New Roman" pitchFamily="18" charset="0"/>
              </a:rPr>
              <a:t>году муниципальные </a:t>
            </a:r>
            <a:r>
              <a:rPr lang="ru-RU" sz="2400" dirty="0" smtClean="0">
                <a:ln>
                  <a:solidFill>
                    <a:srgbClr val="0F511F"/>
                  </a:solidFill>
                </a:ln>
                <a:latin typeface="Times New Roman" pitchFamily="18" charset="0"/>
                <a:cs typeface="Times New Roman" pitchFamily="18" charset="0"/>
              </a:rPr>
              <a:t>гарантии муниципальным </a:t>
            </a:r>
            <a:r>
              <a:rPr lang="ru-RU" sz="2400" dirty="0">
                <a:ln>
                  <a:solidFill>
                    <a:srgbClr val="0F511F"/>
                  </a:solidFill>
                </a:ln>
                <a:latin typeface="Times New Roman" pitchFamily="18" charset="0"/>
                <a:cs typeface="Times New Roman" pitchFamily="18" charset="0"/>
              </a:rPr>
              <a:t>образованиям и юридическим лицам </a:t>
            </a:r>
            <a:r>
              <a:rPr lang="ru-RU" sz="2400" dirty="0" smtClean="0">
                <a:ln>
                  <a:solidFill>
                    <a:srgbClr val="0F511F"/>
                  </a:solidFill>
                </a:ln>
                <a:latin typeface="Times New Roman" pitchFamily="18" charset="0"/>
                <a:cs typeface="Times New Roman" pitchFamily="18" charset="0"/>
              </a:rPr>
              <a:t>Дмитриевского района Курской </a:t>
            </a:r>
            <a:r>
              <a:rPr lang="ru-RU" sz="2400" dirty="0">
                <a:ln>
                  <a:solidFill>
                    <a:srgbClr val="0F511F"/>
                  </a:solidFill>
                </a:ln>
                <a:latin typeface="Times New Roman" pitchFamily="18" charset="0"/>
                <a:cs typeface="Times New Roman" pitchFamily="18" charset="0"/>
              </a:rPr>
              <a:t>области не предоставлялись.</a:t>
            </a:r>
          </a:p>
          <a:p>
            <a:pPr algn="ctr"/>
            <a:r>
              <a:rPr lang="ru-RU" sz="2400" dirty="0">
                <a:ln>
                  <a:solidFill>
                    <a:srgbClr val="0F511F"/>
                  </a:solidFill>
                </a:ln>
                <a:latin typeface="Times New Roman" pitchFamily="18" charset="0"/>
                <a:cs typeface="Times New Roman" pitchFamily="18" charset="0"/>
              </a:rPr>
              <a:t>Муниципальный долг по состоянию на </a:t>
            </a:r>
            <a:r>
              <a:rPr lang="ru-RU" sz="2400" dirty="0" smtClean="0">
                <a:ln>
                  <a:solidFill>
                    <a:srgbClr val="0F511F"/>
                  </a:solidFill>
                </a:ln>
                <a:latin typeface="Times New Roman" pitchFamily="18" charset="0"/>
                <a:cs typeface="Times New Roman" pitchFamily="18" charset="0"/>
              </a:rPr>
              <a:t>01.01.2023 </a:t>
            </a:r>
            <a:r>
              <a:rPr lang="ru-RU" sz="2400" dirty="0">
                <a:ln>
                  <a:solidFill>
                    <a:srgbClr val="0F511F"/>
                  </a:solidFill>
                </a:ln>
                <a:latin typeface="Times New Roman" pitchFamily="18" charset="0"/>
                <a:cs typeface="Times New Roman" pitchFamily="18" charset="0"/>
              </a:rPr>
              <a:t>года отсутствует. </a:t>
            </a:r>
          </a:p>
        </p:txBody>
      </p:sp>
    </p:spTree>
    <p:extLst>
      <p:ext uri="{BB962C8B-B14F-4D97-AF65-F5344CB8AC3E}">
        <p14:creationId xmlns:p14="http://schemas.microsoft.com/office/powerpoint/2010/main" val="18370286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635" y="2691829"/>
            <a:ext cx="7343365" cy="4014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35754" y="1117101"/>
            <a:ext cx="900829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endParaRPr lang="ru-RU" alt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Разработчиком презентации «Бюджет для граждан» является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управления Администрации Дмитриевского района Курской области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финансового управления - Бушина И.А.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307500,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Курская область,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Дмитриев, ул. Ленина, 44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Тел.факс471-50-22753, 22493,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21065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Dmitrievfin@mail.ru</a:t>
            </a:r>
            <a:endParaRPr lang="en-US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работы: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понедельник-пятница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8:00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17:00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перерыв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12:00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13:00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выходные: суббота,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воскресенье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/>
        </p:nvSpPr>
        <p:spPr bwMode="auto">
          <a:xfrm>
            <a:off x="0" y="234242"/>
            <a:ext cx="12192000" cy="686761"/>
          </a:xfrm>
          <a:prstGeom prst="rect">
            <a:avLst/>
          </a:prstGeom>
          <a:gradFill flip="none" rotWithShape="1">
            <a:gsLst>
              <a:gs pos="69400">
                <a:schemeClr val="accent2">
                  <a:lumMod val="60000"/>
                  <a:lumOff val="40000"/>
                </a:schemeClr>
              </a:gs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dirty="0" smtClean="0">
                <a:latin typeface="a_Albionic" panose="020B0903060703020204" pitchFamily="34" charset="-52"/>
              </a:rPr>
              <a:t>Контактная информация </a:t>
            </a:r>
            <a:endParaRPr lang="ru-RU" sz="2800" dirty="0">
              <a:latin typeface="a_Albionic" panose="020B09030607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1586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ражданин и его участие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42" y="182882"/>
            <a:ext cx="11239429" cy="64778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92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1402" y="1148519"/>
            <a:ext cx="868198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>
                <a:solidFill>
                  <a:srgbClr val="FF0000"/>
                </a:solidFill>
                <a:latin typeface="Arial" charset="0"/>
                <a:cs typeface="Arial" charset="0"/>
              </a:rPr>
              <a:t>БЮДЖЕТ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 (от </a:t>
            </a:r>
            <a:r>
              <a:rPr lang="ru-RU" sz="1600" i="1" dirty="0" err="1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старонормандского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 </a:t>
            </a:r>
            <a:r>
              <a:rPr lang="ru-RU" sz="1600" i="1" dirty="0" err="1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bougette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i="1" dirty="0">
              <a:solidFill>
                <a:srgbClr val="8064A2">
                  <a:lumMod val="50000"/>
                </a:srgbClr>
              </a:solidFill>
              <a:latin typeface="Arial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>
                <a:solidFill>
                  <a:srgbClr val="FF0000"/>
                </a:solidFill>
                <a:latin typeface="Arial" charset="0"/>
                <a:cs typeface="Arial" charset="0"/>
              </a:rPr>
              <a:t>ДОХОДЫ БЮДЖЕТА 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-  поступающие в бюджет денежные средства (налоги юридических и физических лиц, административные платежи и сборы, безвозмездные поступления) 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>
                <a:solidFill>
                  <a:srgbClr val="FF0000"/>
                </a:solidFill>
                <a:latin typeface="Arial" charset="0"/>
                <a:cs typeface="Arial" charset="0"/>
              </a:rPr>
              <a:t>РАСХОДЫ БЮДЖЕТА 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- выплачиваемые из бюджета денежные средства (социальные выплаты населению, содержание государственных (муниципальных) учреждений (образование, ЖКХ, культура и другие) капитальное строительство и другие).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>
                <a:solidFill>
                  <a:srgbClr val="FF0000"/>
                </a:solidFill>
                <a:latin typeface="Arial" charset="0"/>
                <a:cs typeface="Arial" charset="0"/>
              </a:rPr>
              <a:t>ПРОФИЦИТ</a:t>
            </a:r>
            <a:r>
              <a:rPr lang="ru-RU" sz="1600" b="1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 - 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превышение доходов бюджета над его расходами.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>
                <a:solidFill>
                  <a:srgbClr val="FF0000"/>
                </a:solidFill>
                <a:latin typeface="Arial" charset="0"/>
                <a:cs typeface="Arial" charset="0"/>
              </a:rPr>
              <a:t>ДЕФИЦИТ</a:t>
            </a:r>
            <a:r>
              <a:rPr lang="ru-RU" sz="1600" b="1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 – 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превышение расходов бюджета над его доходами.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>
                <a:solidFill>
                  <a:srgbClr val="FF0000"/>
                </a:solidFill>
                <a:latin typeface="Arial" charset="0"/>
                <a:cs typeface="Arial" charset="0"/>
              </a:rPr>
              <a:t>БЮДЖЕТНЫЙ ПРОЦЕСС 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–</a:t>
            </a:r>
            <a:r>
              <a:rPr lang="ru-RU" sz="1600" b="1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 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регламентируемая законодательством РФ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</p:txBody>
      </p:sp>
      <p:sp>
        <p:nvSpPr>
          <p:cNvPr id="3" name="Заголовок 1"/>
          <p:cNvSpPr>
            <a:spLocks noGrp="1"/>
          </p:cNvSpPr>
          <p:nvPr/>
        </p:nvSpPr>
        <p:spPr bwMode="auto">
          <a:xfrm>
            <a:off x="1076425" y="291757"/>
            <a:ext cx="8229600" cy="634082"/>
          </a:xfrm>
          <a:prstGeom prst="rect">
            <a:avLst/>
          </a:prstGeom>
          <a:gradFill flip="none" rotWithShape="1">
            <a:gsLst>
              <a:gs pos="69400">
                <a:schemeClr val="accent2">
                  <a:lumMod val="60000"/>
                  <a:lumOff val="40000"/>
                </a:schemeClr>
              </a:gs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Основные термины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280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64" y="4175977"/>
            <a:ext cx="2631510" cy="17543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виды доходов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64" y="1865013"/>
            <a:ext cx="2792130" cy="17574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5809" y="561315"/>
            <a:ext cx="8702056" cy="74238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_Albionic" panose="020B0903060703020204" pitchFamily="34" charset="-52"/>
              </a:rPr>
              <a:t>Дмитриевский муниципальный район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65988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Прямоугольник 8"/>
          <p:cNvSpPr/>
          <p:nvPr/>
        </p:nvSpPr>
        <p:spPr>
          <a:xfrm>
            <a:off x="3049214" y="1768760"/>
            <a:ext cx="59225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solidFill>
                  <a:srgbClr val="0033CC"/>
                </a:solidFill>
                <a:latin typeface="a_Albionic" panose="020B0903060703020204" pitchFamily="34" charset="-52"/>
              </a:rPr>
              <a:t>Доходы и расходы бюджета</a:t>
            </a:r>
            <a:endParaRPr lang="ru-RU" sz="3600" dirty="0">
              <a:solidFill>
                <a:srgbClr val="0033CC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6686" y="2820821"/>
            <a:ext cx="10053137" cy="4585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_Albionic" panose="020B0903060703020204" pitchFamily="34" charset="-52"/>
              </a:rPr>
              <a:t>               Доходы БЮДЖЕТА составляют собственные доходы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_Albionic" panose="020B0903060703020204" pitchFamily="34" charset="-52"/>
              </a:rPr>
              <a:t>     (НАЛОГОВЫЕ и НЕНАЛОГОВЫЕ ДОХОДЫ) и  БЕЗВОЗДМЕЗДНЫЕ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_Albionic" panose="020B0903060703020204" pitchFamily="34" charset="-52"/>
              </a:rPr>
              <a:t>ПОСТУПЛЕНИЯ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_Albionic" panose="020B0903060703020204" pitchFamily="34" charset="-52"/>
              </a:rPr>
              <a:t>    от других бюджетов в виде ДОТАЦИИ, СУБСИДИЙ, СУБВЕНЦИЙ и ИНЫХ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_Albionic" panose="020B0903060703020204" pitchFamily="34" charset="-52"/>
              </a:rPr>
              <a:t>    МЕЖБЮДЖЕТНЫХ ТРАНСФЕРТОВ.</a:t>
            </a:r>
          </a:p>
          <a:p>
            <a:pPr algn="ctr"/>
            <a:endParaRPr lang="ru-RU" sz="2000" dirty="0" smtClean="0">
              <a:solidFill>
                <a:srgbClr val="002060"/>
              </a:solidFill>
              <a:latin typeface="a_Albionic" panose="020B0903060703020204" pitchFamily="34" charset="-52"/>
            </a:endParaRP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_Albionic" panose="020B0903060703020204" pitchFamily="34" charset="-52"/>
              </a:rPr>
              <a:t>            Расходы БЮДЖЕТА включают расходы на оказание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м</a:t>
            </a:r>
            <a:r>
              <a:rPr lang="ru-RU" sz="2000" dirty="0" smtClean="0">
                <a:solidFill>
                  <a:srgbClr val="002060"/>
                </a:solidFill>
                <a:latin typeface="a_Albionic" panose="020B0903060703020204" pitchFamily="34" charset="-52"/>
              </a:rPr>
              <a:t>униципальных услуг, социальное обеспечение населения,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_Albionic" panose="020B0903060703020204" pitchFamily="34" charset="-52"/>
              </a:rPr>
              <a:t>бюджетные инвестиции,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_Albionic" panose="020B0903060703020204" pitchFamily="34" charset="-52"/>
              </a:rPr>
              <a:t>предоставление межбюджетных трансфертов,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о</a:t>
            </a:r>
            <a:r>
              <a:rPr lang="ru-RU" sz="2000" dirty="0" smtClean="0">
                <a:solidFill>
                  <a:srgbClr val="002060"/>
                </a:solidFill>
                <a:latin typeface="a_Albionic" panose="020B0903060703020204" pitchFamily="34" charset="-52"/>
              </a:rPr>
              <a:t>бслуживание муниципального долга.</a:t>
            </a:r>
          </a:p>
          <a:p>
            <a:endParaRPr lang="ru-RU" dirty="0">
              <a:solidFill>
                <a:srgbClr val="002060"/>
              </a:solidFill>
              <a:latin typeface="a_Alterna" panose="020B0606020207050204" pitchFamily="34" charset="-52"/>
            </a:endParaRPr>
          </a:p>
          <a:p>
            <a:endParaRPr lang="ru-RU" dirty="0" smtClean="0">
              <a:solidFill>
                <a:srgbClr val="002060"/>
              </a:solidFill>
              <a:latin typeface="a_Alterna" panose="020B0606020207050204" pitchFamily="34" charset="-52"/>
            </a:endParaRPr>
          </a:p>
          <a:p>
            <a:endParaRPr lang="ru-RU" dirty="0" smtClean="0">
              <a:solidFill>
                <a:srgbClr val="002060"/>
              </a:solidFill>
              <a:latin typeface="a_Alterna" panose="020B0606020207050204" pitchFamily="34" charset="-52"/>
            </a:endParaRPr>
          </a:p>
          <a:p>
            <a:endParaRPr lang="ru-RU" dirty="0">
              <a:solidFill>
                <a:srgbClr val="002060"/>
              </a:solidFill>
              <a:latin typeface="a_Alterna" panose="020B060602020705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0286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ежб. трансф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9769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Выгнутая вниз стрелка 21"/>
          <p:cNvSpPr/>
          <p:nvPr/>
        </p:nvSpPr>
        <p:spPr>
          <a:xfrm>
            <a:off x="8003616" y="6501264"/>
            <a:ext cx="1728788" cy="360363"/>
          </a:xfrm>
          <a:prstGeom prst="curvedUpArrow">
            <a:avLst>
              <a:gd name="adj1" fmla="val 25000"/>
              <a:gd name="adj2" fmla="val 72627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Двойная волна 1"/>
          <p:cNvSpPr/>
          <p:nvPr/>
        </p:nvSpPr>
        <p:spPr>
          <a:xfrm>
            <a:off x="702644" y="178143"/>
            <a:ext cx="9346131" cy="1963103"/>
          </a:xfrm>
          <a:prstGeom prst="doubleWav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i="1" cap="all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Исполнение бюджета</a:t>
            </a:r>
          </a:p>
          <a:p>
            <a:pPr algn="ctr">
              <a:defRPr/>
            </a:pPr>
            <a:r>
              <a:rPr lang="ru-RU" b="1" i="1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 – это этап бюджетного процесса, который начинается с момента утверждения решения о бюджете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Представительным Собранием  Дмитриевского района Курской области и </a:t>
            </a:r>
            <a:r>
              <a:rPr lang="ru-RU" b="1" i="1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продолжается в течение финансового 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года</a:t>
            </a:r>
          </a:p>
          <a:p>
            <a:pPr algn="ctr">
              <a:defRPr/>
            </a:pPr>
            <a:endParaRPr lang="ru-RU" b="1" i="1" dirty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99357" y="1762410"/>
            <a:ext cx="2135110" cy="1298377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70C0"/>
                </a:solidFill>
              </a:rPr>
              <a:t>Этапы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70C0"/>
                </a:solidFill>
              </a:rPr>
              <a:t>и</a:t>
            </a:r>
            <a:r>
              <a:rPr lang="ru-RU" dirty="0" smtClean="0">
                <a:solidFill>
                  <a:srgbClr val="0070C0"/>
                </a:solidFill>
              </a:rPr>
              <a:t>сполнения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70C0"/>
                </a:solidFill>
              </a:rPr>
              <a:t>бюджета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2189019" y="2391137"/>
            <a:ext cx="7668513" cy="7386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  <a:cs typeface="+mn-cs"/>
              </a:rPr>
              <a:t>Исполнение бюджета по расходам </a:t>
            </a:r>
            <a:r>
              <a:rPr lang="ru-RU" sz="1400" dirty="0">
                <a:latin typeface="+mn-lt"/>
                <a:cs typeface="+mn-cs"/>
              </a:rPr>
              <a:t>– последовательное финансирование мероприятий, предусмотренных решением о бюджете, в пределах утвержденных сумм с целью исполнения принятых муниципальным образованием </a:t>
            </a:r>
            <a:r>
              <a:rPr lang="ru-RU" sz="1400" dirty="0" smtClean="0">
                <a:latin typeface="+mn-lt"/>
                <a:cs typeface="+mn-cs"/>
              </a:rPr>
              <a:t>расходных обязательств.</a:t>
            </a:r>
            <a:endParaRPr lang="ru-RU" sz="1400" dirty="0">
              <a:latin typeface="+mn-lt"/>
              <a:cs typeface="+mn-cs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2189019" y="1672935"/>
            <a:ext cx="7543386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  <a:cs typeface="+mn-cs"/>
              </a:rPr>
              <a:t>Исполнение бюджета по доходам </a:t>
            </a:r>
            <a:r>
              <a:rPr lang="ru-RU" sz="1400" dirty="0">
                <a:latin typeface="+mn-lt"/>
                <a:cs typeface="+mn-cs"/>
              </a:rPr>
              <a:t>– обеспечение полного и своевременного поступления в бюджет налогов, сборов, доходов от использования имущества и других обязательных платежей, в соответствии с утвержденным </a:t>
            </a:r>
            <a:r>
              <a:rPr lang="ru-RU" sz="1400" dirty="0" smtClean="0">
                <a:latin typeface="+mn-lt"/>
                <a:cs typeface="+mn-cs"/>
              </a:rPr>
              <a:t>планом.</a:t>
            </a:r>
            <a:endParaRPr lang="ru-RU" sz="1400" dirty="0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2644" y="3184163"/>
            <a:ext cx="11461647" cy="815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Составление и утверждение отчета об исполнении бюджета является важной формой контроля за исполнением бюджета.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chemeClr val="accent1">
                    <a:lumMod val="75000"/>
                  </a:schemeClr>
                </a:solidFill>
              </a:rPr>
              <a:t>Этапы составления и утверждения отчета об исполнении </a:t>
            </a:r>
            <a:r>
              <a:rPr lang="ru-RU" sz="1400" b="1" i="1" dirty="0" smtClean="0">
                <a:solidFill>
                  <a:schemeClr val="accent1">
                    <a:lumMod val="75000"/>
                  </a:schemeClr>
                </a:solidFill>
              </a:rPr>
              <a:t>бюджета Дмитриевского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Выгнутая вниз стрелка 11"/>
          <p:cNvSpPr/>
          <p:nvPr/>
        </p:nvSpPr>
        <p:spPr>
          <a:xfrm rot="205128">
            <a:off x="1854221" y="6376033"/>
            <a:ext cx="2048660" cy="356279"/>
          </a:xfrm>
          <a:prstGeom prst="curvedUpArrow">
            <a:avLst>
              <a:gd name="adj1" fmla="val 25000"/>
              <a:gd name="adj2" fmla="val 65515"/>
              <a:gd name="adj3" fmla="val 123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5266" y="3813446"/>
            <a:ext cx="2646949" cy="1395888"/>
          </a:xfrm>
          <a:prstGeom prst="roundRect">
            <a:avLst/>
          </a:prstGeom>
          <a:solidFill>
            <a:srgbClr val="61D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Calibri"/>
              </a:rPr>
              <a:t>Отчет об исполнении бюджета </a:t>
            </a:r>
            <a:r>
              <a:rPr lang="ru-RU" sz="1200" b="1" dirty="0" smtClean="0">
                <a:solidFill>
                  <a:prstClr val="black"/>
                </a:solidFill>
                <a:latin typeface="Calibri"/>
              </a:rPr>
              <a:t> муниципального района составляется </a:t>
            </a:r>
            <a:r>
              <a:rPr lang="ru-RU" sz="1200" b="1" dirty="0">
                <a:solidFill>
                  <a:prstClr val="black"/>
                </a:solidFill>
                <a:latin typeface="Calibri"/>
              </a:rPr>
              <a:t>в установленном порядке на основании сводной бюджетной отчетности главных администраторов  бюджетных средств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68883" y="5237973"/>
            <a:ext cx="2275185" cy="12341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Составление отчета об исполнении бюджета за прошедший финансовый год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715351" y="4178855"/>
            <a:ext cx="2087287" cy="1167685"/>
          </a:xfrm>
          <a:prstGeom prst="roundRect">
            <a:avLst/>
          </a:prstGeom>
          <a:solidFill>
            <a:srgbClr val="61D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Calibri"/>
              </a:rPr>
              <a:t>Предоставление отчета об исполнении бюджета в </a:t>
            </a:r>
            <a:r>
              <a:rPr lang="ru-RU" sz="1200" b="1" dirty="0" smtClean="0">
                <a:solidFill>
                  <a:prstClr val="black"/>
                </a:solidFill>
                <a:latin typeface="Calibri"/>
              </a:rPr>
              <a:t>Ревизионную комиссию Дмитриевского района Курской области </a:t>
            </a:r>
            <a:r>
              <a:rPr lang="ru-RU" sz="1200" b="1" dirty="0">
                <a:solidFill>
                  <a:prstClr val="black"/>
                </a:solidFill>
                <a:latin typeface="Calibri"/>
              </a:rPr>
              <a:t>для внешней проверки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97183" y="5414378"/>
            <a:ext cx="1809548" cy="1059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До 1 апреля текущего финансового года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44314" y="4070681"/>
            <a:ext cx="1886551" cy="11646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До 1 мая текущего финансового года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049478" y="5302204"/>
            <a:ext cx="2127156" cy="1465438"/>
          </a:xfrm>
          <a:prstGeom prst="roundRect">
            <a:avLst/>
          </a:prstGeom>
          <a:solidFill>
            <a:srgbClr val="61D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Calibri"/>
              </a:rPr>
              <a:t>Представление отчета об исполнении бюджета с сопроводительными документами и материалами в </a:t>
            </a:r>
            <a:r>
              <a:rPr lang="ru-RU" sz="1200" b="1" dirty="0" smtClean="0">
                <a:solidFill>
                  <a:prstClr val="black"/>
                </a:solidFill>
                <a:latin typeface="Calibri"/>
              </a:rPr>
              <a:t>Представительное собрание Дмитриевского района Курской области</a:t>
            </a:r>
            <a:endParaRPr lang="ru-RU" sz="1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Выгнутая вверх стрелка 18"/>
          <p:cNvSpPr/>
          <p:nvPr/>
        </p:nvSpPr>
        <p:spPr>
          <a:xfrm>
            <a:off x="4827214" y="3724513"/>
            <a:ext cx="2089150" cy="386504"/>
          </a:xfrm>
          <a:prstGeom prst="curvedDownArrow">
            <a:avLst>
              <a:gd name="adj1" fmla="val 25000"/>
              <a:gd name="adj2" fmla="val 50000"/>
              <a:gd name="adj3" fmla="val 346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372541" y="3940510"/>
            <a:ext cx="2156059" cy="11417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Рассмотрение и утверждение отчета об исполнении бюджета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372541" y="5195675"/>
            <a:ext cx="2273000" cy="1296890"/>
          </a:xfrm>
          <a:prstGeom prst="roundRect">
            <a:avLst/>
          </a:prstGeom>
          <a:solidFill>
            <a:srgbClr val="61D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Calibri"/>
              </a:rPr>
              <a:t>Отчет об исполнении </a:t>
            </a:r>
            <a:r>
              <a:rPr lang="ru-RU" sz="1200" b="1" dirty="0" smtClean="0">
                <a:solidFill>
                  <a:prstClr val="black"/>
                </a:solidFill>
                <a:latin typeface="Calibri"/>
              </a:rPr>
              <a:t>бюджета Дмитриевского района утверждается решением Представительного собрания Дмитриевского района Курской области</a:t>
            </a:r>
            <a:endParaRPr lang="ru-RU" sz="12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723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ПОКАЗАТЕЛИ ИСПОЛНЕНИЯ БЮДЖЕТА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«ДМИТРИЕВСКИЙ РАЙОН»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КУРСКОЙ ОБЛАСТИ ЗА 2022 ГОД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0847374"/>
              </p:ext>
            </p:extLst>
          </p:nvPr>
        </p:nvGraphicFramePr>
        <p:xfrm>
          <a:off x="1325563" y="1930400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3282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7047</TotalTime>
  <Words>2336</Words>
  <Application>Microsoft Office PowerPoint</Application>
  <PresentationFormat>Широкоэкранный</PresentationFormat>
  <Paragraphs>452</Paragraphs>
  <Slides>35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6" baseType="lpstr">
      <vt:lpstr>a_Albionic</vt:lpstr>
      <vt:lpstr>a_Alterna</vt:lpstr>
      <vt:lpstr>Arial</vt:lpstr>
      <vt:lpstr>Calibri</vt:lpstr>
      <vt:lpstr>PT Sans</vt:lpstr>
      <vt:lpstr>Tahoma</vt:lpstr>
      <vt:lpstr>Times New Roman</vt:lpstr>
      <vt:lpstr>Trebuchet MS</vt:lpstr>
      <vt:lpstr>Wingdings 3</vt:lpstr>
      <vt:lpstr>YS Text</vt:lpstr>
      <vt:lpstr>Грань</vt:lpstr>
      <vt:lpstr>БЮДЖЕТ ДЛЯ ГРАЖДАН</vt:lpstr>
      <vt:lpstr>Уважаемые жители Дмитриевского района Курской области! </vt:lpstr>
      <vt:lpstr>Презентация PowerPoint</vt:lpstr>
      <vt:lpstr>Презентация PowerPoint</vt:lpstr>
      <vt:lpstr>Презентация PowerPoint</vt:lpstr>
      <vt:lpstr>Дмитриевский муниципальный район  </vt:lpstr>
      <vt:lpstr>Презентация PowerPoint</vt:lpstr>
      <vt:lpstr>Презентация PowerPoint</vt:lpstr>
      <vt:lpstr>ОСНОВНЫЕ ПОКАЗАТЕЛИ ИСПОЛНЕНИЯ БЮДЖЕТА  МУНИЦИПАЛЬНОГО РАЙОНА «ДМИТРИЕВСКИЙ РАЙОН» КУРСКОЙ ОБЛАСТИ ЗА 2022 ГОД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НАЛОГОВЫХ ДОХОДОВ БЮДЖЕТА МУНИЦИПАЛЬНОГО РАЙОНА « ДМИТРИЕВСКИЙ РАЙОН» КУРСКОЙ ОБЛАСТИ ЗА 2022 ГОД</vt:lpstr>
      <vt:lpstr>ИСПОЛНЕНИЕ  ДОХОДОВ  БЮДЖЕТА МУНИЦИПАЛЬНОГО РАЙОНА «ДМИТРИЕВСКИЙ РАЙОН» КУРСКОЙ ОБЛАСТИ ЗА 2022 ГОД</vt:lpstr>
      <vt:lpstr>Презентация PowerPoint</vt:lpstr>
      <vt:lpstr>Презентация PowerPoint</vt:lpstr>
      <vt:lpstr>СТРУКТУРА РАСХОДОВ  БЮДЖЕТА МУНИЦИПАЛЬНОГО РАЙОНА  «ДМИТРИЕВСКИЙ РАЙОН» ЗА 2022 ГОД В СРАВНЕНИИ С 2021 ГОДОМ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поддержка национальной экономики в 2022 году – 42 112,4 тыс. рублей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Майорова Маша</dc:creator>
  <cp:lastModifiedBy>fin777</cp:lastModifiedBy>
  <cp:revision>495</cp:revision>
  <dcterms:created xsi:type="dcterms:W3CDTF">2017-05-15T04:15:41Z</dcterms:created>
  <dcterms:modified xsi:type="dcterms:W3CDTF">2023-04-28T08:39:40Z</dcterms:modified>
</cp:coreProperties>
</file>